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9" r:id="rId1"/>
    <p:sldMasterId id="2147484228" r:id="rId2"/>
  </p:sldMasterIdLst>
  <p:notesMasterIdLst>
    <p:notesMasterId r:id="rId47"/>
  </p:notesMasterIdLst>
  <p:sldIdLst>
    <p:sldId id="257" r:id="rId3"/>
    <p:sldId id="283" r:id="rId4"/>
    <p:sldId id="339" r:id="rId5"/>
    <p:sldId id="296" r:id="rId6"/>
    <p:sldId id="294" r:id="rId7"/>
    <p:sldId id="272" r:id="rId8"/>
    <p:sldId id="261" r:id="rId9"/>
    <p:sldId id="297" r:id="rId10"/>
    <p:sldId id="262" r:id="rId11"/>
    <p:sldId id="263" r:id="rId12"/>
    <p:sldId id="299" r:id="rId13"/>
    <p:sldId id="316" r:id="rId14"/>
    <p:sldId id="266" r:id="rId15"/>
    <p:sldId id="317" r:id="rId16"/>
    <p:sldId id="289" r:id="rId17"/>
    <p:sldId id="312" r:id="rId18"/>
    <p:sldId id="320" r:id="rId19"/>
    <p:sldId id="319" r:id="rId20"/>
    <p:sldId id="321" r:id="rId21"/>
    <p:sldId id="322" r:id="rId22"/>
    <p:sldId id="323" r:id="rId23"/>
    <p:sldId id="325" r:id="rId24"/>
    <p:sldId id="327" r:id="rId25"/>
    <p:sldId id="329" r:id="rId26"/>
    <p:sldId id="336" r:id="rId27"/>
    <p:sldId id="281" r:id="rId28"/>
    <p:sldId id="282" r:id="rId29"/>
    <p:sldId id="344" r:id="rId30"/>
    <p:sldId id="353" r:id="rId31"/>
    <p:sldId id="347" r:id="rId32"/>
    <p:sldId id="348" r:id="rId33"/>
    <p:sldId id="349" r:id="rId34"/>
    <p:sldId id="350" r:id="rId35"/>
    <p:sldId id="352" r:id="rId36"/>
    <p:sldId id="351" r:id="rId37"/>
    <p:sldId id="286" r:id="rId38"/>
    <p:sldId id="337" r:id="rId39"/>
    <p:sldId id="335" r:id="rId40"/>
    <p:sldId id="307" r:id="rId41"/>
    <p:sldId id="310" r:id="rId42"/>
    <p:sldId id="311" r:id="rId43"/>
    <p:sldId id="341" r:id="rId44"/>
    <p:sldId id="340" r:id="rId45"/>
    <p:sldId id="342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03179445-B990-4320-ACA7-E0B6C568953B}">
          <p14:sldIdLst>
            <p14:sldId id="257"/>
            <p14:sldId id="283"/>
            <p14:sldId id="339"/>
            <p14:sldId id="296"/>
            <p14:sldId id="294"/>
            <p14:sldId id="272"/>
            <p14:sldId id="261"/>
            <p14:sldId id="297"/>
            <p14:sldId id="262"/>
            <p14:sldId id="263"/>
            <p14:sldId id="299"/>
            <p14:sldId id="316"/>
            <p14:sldId id="266"/>
            <p14:sldId id="317"/>
            <p14:sldId id="289"/>
            <p14:sldId id="312"/>
            <p14:sldId id="320"/>
            <p14:sldId id="319"/>
            <p14:sldId id="321"/>
            <p14:sldId id="322"/>
            <p14:sldId id="323"/>
            <p14:sldId id="325"/>
            <p14:sldId id="327"/>
            <p14:sldId id="329"/>
            <p14:sldId id="336"/>
            <p14:sldId id="281"/>
            <p14:sldId id="282"/>
            <p14:sldId id="344"/>
            <p14:sldId id="353"/>
            <p14:sldId id="347"/>
            <p14:sldId id="348"/>
            <p14:sldId id="349"/>
            <p14:sldId id="350"/>
            <p14:sldId id="352"/>
            <p14:sldId id="351"/>
            <p14:sldId id="286"/>
            <p14:sldId id="337"/>
            <p14:sldId id="335"/>
            <p14:sldId id="307"/>
            <p14:sldId id="310"/>
            <p14:sldId id="311"/>
            <p14:sldId id="341"/>
            <p14:sldId id="340"/>
            <p14:sldId id="3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6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134" autoAdjust="0"/>
  </p:normalViewPr>
  <p:slideViewPr>
    <p:cSldViewPr>
      <p:cViewPr varScale="1">
        <p:scale>
          <a:sx n="76" d="100"/>
          <a:sy n="76" d="100"/>
        </p:scale>
        <p:origin x="1570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57ED3F-9C3B-46B1-BF05-63025AFE06A1}" type="doc">
      <dgm:prSet loTypeId="urn:microsoft.com/office/officeart/2005/8/layout/hierarchy4" loCatId="hierarchy" qsTypeId="urn:microsoft.com/office/officeart/2005/8/quickstyle/simple1" qsCatId="simple" csTypeId="urn:microsoft.com/office/officeart/2005/8/colors/accent6_4" csCatId="accent6" phldr="1"/>
      <dgm:spPr/>
    </dgm:pt>
    <dgm:pt modelId="{F6293B41-4835-47D3-8DFC-AF0AC97FDE6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200" b="1" i="0" u="none" strike="noStrike" cap="none" normalizeH="0" baseline="0" dirty="0" smtClean="0">
              <a:ln/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Источники </a:t>
          </a:r>
          <a:endParaRPr kumimoji="0" lang="en-US" sz="3200" b="1" i="0" u="none" strike="noStrike" cap="none" normalizeH="0" baseline="0" dirty="0" smtClean="0">
            <a:ln/>
            <a:solidFill>
              <a:srgbClr val="FFFF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200" b="1" i="0" u="none" strike="noStrike" cap="none" normalizeH="0" baseline="0" dirty="0" smtClean="0">
              <a:ln/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фразеологизмов</a:t>
          </a:r>
        </a:p>
      </dgm:t>
    </dgm:pt>
    <dgm:pt modelId="{D26EEE88-331A-4413-85F3-3C9C9E7A2F82}" type="parTrans" cxnId="{70542F0A-5C33-4271-927D-7ADFCB9CA0F9}">
      <dgm:prSet/>
      <dgm:spPr/>
      <dgm:t>
        <a:bodyPr/>
        <a:lstStyle/>
        <a:p>
          <a:endParaRPr lang="ru-RU"/>
        </a:p>
      </dgm:t>
    </dgm:pt>
    <dgm:pt modelId="{F9927A51-5C41-42AB-A071-AA953B06D986}" type="sibTrans" cxnId="{70542F0A-5C33-4271-927D-7ADFCB9CA0F9}">
      <dgm:prSet/>
      <dgm:spPr/>
      <dgm:t>
        <a:bodyPr/>
        <a:lstStyle/>
        <a:p>
          <a:endParaRPr lang="ru-RU"/>
        </a:p>
      </dgm:t>
    </dgm:pt>
    <dgm:pt modelId="{453AA227-28AB-4B3F-A2DD-AE3B3F3C8213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/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Пословицы </a:t>
          </a:r>
          <a:endParaRPr kumimoji="0" lang="en-US" sz="1200" b="1" i="0" u="none" strike="noStrike" cap="none" normalizeH="0" baseline="0" dirty="0" smtClean="0">
            <a:ln/>
            <a:solidFill>
              <a:srgbClr val="FFFF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/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 поговорки</a:t>
          </a:r>
        </a:p>
      </dgm:t>
    </dgm:pt>
    <dgm:pt modelId="{73F605ED-E01D-4A1E-911E-AE5F48A06422}" type="parTrans" cxnId="{E90E7278-9FDB-4BA6-8955-F089E04A265F}">
      <dgm:prSet/>
      <dgm:spPr/>
      <dgm:t>
        <a:bodyPr/>
        <a:lstStyle/>
        <a:p>
          <a:endParaRPr lang="ru-RU"/>
        </a:p>
      </dgm:t>
    </dgm:pt>
    <dgm:pt modelId="{D2DF3AA0-D3C9-4301-A932-D29132FDC87D}" type="sibTrans" cxnId="{E90E7278-9FDB-4BA6-8955-F089E04A265F}">
      <dgm:prSet/>
      <dgm:spPr/>
      <dgm:t>
        <a:bodyPr/>
        <a:lstStyle/>
        <a:p>
          <a:endParaRPr lang="ru-RU"/>
        </a:p>
      </dgm:t>
    </dgm:pt>
    <dgm:pt modelId="{20DDCC82-ABDE-4F5A-B612-ED38EBE03349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err="1" smtClean="0">
              <a:ln/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Разговорно</a:t>
          </a:r>
          <a:r>
            <a:rPr kumimoji="0" lang="ru-RU" sz="1200" b="1" i="0" u="none" strike="noStrike" cap="none" normalizeH="0" baseline="0" dirty="0" smtClean="0">
              <a:ln/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endParaRPr kumimoji="0" lang="en-US" sz="1200" b="1" i="0" u="none" strike="noStrike" cap="none" normalizeH="0" baseline="0" dirty="0" smtClean="0">
            <a:ln/>
            <a:solidFill>
              <a:srgbClr val="FFFF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/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бытовая речь</a:t>
          </a:r>
        </a:p>
      </dgm:t>
    </dgm:pt>
    <dgm:pt modelId="{E677AA2E-3B93-43A3-A32F-E1DF2FAC8CA1}" type="parTrans" cxnId="{F9305C9B-BD0D-44BF-9F96-738E3EA5BFF8}">
      <dgm:prSet/>
      <dgm:spPr/>
      <dgm:t>
        <a:bodyPr/>
        <a:lstStyle/>
        <a:p>
          <a:endParaRPr lang="ru-RU"/>
        </a:p>
      </dgm:t>
    </dgm:pt>
    <dgm:pt modelId="{BDD91C51-652B-457B-9834-D1A24D0D9CF9}" type="sibTrans" cxnId="{F9305C9B-BD0D-44BF-9F96-738E3EA5BFF8}">
      <dgm:prSet/>
      <dgm:spPr/>
      <dgm:t>
        <a:bodyPr/>
        <a:lstStyle/>
        <a:p>
          <a:endParaRPr lang="ru-RU"/>
        </a:p>
      </dgm:t>
    </dgm:pt>
    <dgm:pt modelId="{C42777AA-D069-4451-9E80-36E7CC382A3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cap="none" normalizeH="0" baseline="0" dirty="0" smtClean="0">
              <a:ln/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Фольклорное </a:t>
          </a:r>
          <a:endParaRPr kumimoji="0" lang="en-US" sz="1100" b="1" i="0" u="none" strike="noStrike" cap="none" normalizeH="0" baseline="0" dirty="0" smtClean="0">
            <a:ln/>
            <a:solidFill>
              <a:srgbClr val="FFFF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cap="none" normalizeH="0" baseline="0" dirty="0" smtClean="0">
              <a:ln/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происхождение</a:t>
          </a:r>
        </a:p>
      </dgm:t>
    </dgm:pt>
    <dgm:pt modelId="{D4FDFB13-47BF-4FEE-8C34-74E5712AF950}" type="parTrans" cxnId="{FD83562C-2E35-4C84-B89D-3C9DCAD92469}">
      <dgm:prSet/>
      <dgm:spPr/>
      <dgm:t>
        <a:bodyPr/>
        <a:lstStyle/>
        <a:p>
          <a:endParaRPr lang="ru-RU"/>
        </a:p>
      </dgm:t>
    </dgm:pt>
    <dgm:pt modelId="{EE3D598A-2D94-46F4-9EED-B1A8BC05D9E8}" type="sibTrans" cxnId="{FD83562C-2E35-4C84-B89D-3C9DCAD92469}">
      <dgm:prSet/>
      <dgm:spPr/>
      <dgm:t>
        <a:bodyPr/>
        <a:lstStyle/>
        <a:p>
          <a:endParaRPr lang="ru-RU"/>
        </a:p>
      </dgm:t>
    </dgm:pt>
    <dgm:pt modelId="{8A22E7E3-FA78-4240-A0E5-98E5AC3E5DA8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/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Профессиональная </a:t>
          </a:r>
          <a:endParaRPr kumimoji="0" lang="en-US" sz="1200" b="1" i="0" u="none" strike="noStrike" cap="none" normalizeH="0" baseline="0" dirty="0" smtClean="0">
            <a:ln/>
            <a:solidFill>
              <a:srgbClr val="FFFF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/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речь</a:t>
          </a:r>
          <a:endParaRPr kumimoji="0" lang="ru-RU" sz="1100" b="1" i="0" u="none" strike="noStrike" cap="none" normalizeH="0" baseline="0" dirty="0" smtClean="0">
            <a:ln/>
            <a:solidFill>
              <a:srgbClr val="FFFF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F3F38E-572A-4F2F-9ED4-0E389250529C}" type="parTrans" cxnId="{7569D1F3-5B16-4411-A148-6EB4D1F65CD3}">
      <dgm:prSet/>
      <dgm:spPr/>
      <dgm:t>
        <a:bodyPr/>
        <a:lstStyle/>
        <a:p>
          <a:endParaRPr lang="ru-RU"/>
        </a:p>
      </dgm:t>
    </dgm:pt>
    <dgm:pt modelId="{E70487CA-0A45-4186-A2B3-AC4A2D3C7298}" type="sibTrans" cxnId="{7569D1F3-5B16-4411-A148-6EB4D1F65CD3}">
      <dgm:prSet/>
      <dgm:spPr/>
      <dgm:t>
        <a:bodyPr/>
        <a:lstStyle/>
        <a:p>
          <a:endParaRPr lang="ru-RU"/>
        </a:p>
      </dgm:t>
    </dgm:pt>
    <dgm:pt modelId="{79A43073-47A4-42B3-8B32-F515F8651F1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cap="none" normalizeH="0" baseline="0" dirty="0" smtClean="0">
              <a:ln/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Исторические источники</a:t>
          </a:r>
        </a:p>
      </dgm:t>
    </dgm:pt>
    <dgm:pt modelId="{AA27C961-E58B-4C62-84B7-E3566103751A}" type="parTrans" cxnId="{0DA7E835-3FDE-44A4-A389-DF2330CBD98A}">
      <dgm:prSet/>
      <dgm:spPr/>
      <dgm:t>
        <a:bodyPr/>
        <a:lstStyle/>
        <a:p>
          <a:endParaRPr lang="ru-RU"/>
        </a:p>
      </dgm:t>
    </dgm:pt>
    <dgm:pt modelId="{7599BF6B-543D-47D9-B5BE-AB84DFDCB525}" type="sibTrans" cxnId="{0DA7E835-3FDE-44A4-A389-DF2330CBD98A}">
      <dgm:prSet/>
      <dgm:spPr/>
      <dgm:t>
        <a:bodyPr/>
        <a:lstStyle/>
        <a:p>
          <a:endParaRPr lang="ru-RU"/>
        </a:p>
      </dgm:t>
    </dgm:pt>
    <dgm:pt modelId="{009E80C4-A1B3-4A24-8534-BC8651BAB433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cap="none" normalizeH="0" baseline="0" dirty="0" smtClean="0">
              <a:ln/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Иноязычные источники</a:t>
          </a:r>
        </a:p>
      </dgm:t>
    </dgm:pt>
    <dgm:pt modelId="{C101B20C-88D1-4E57-9F44-F38817D5CB43}" type="parTrans" cxnId="{9C75B64D-A6EE-481A-AFD8-92337399B8F4}">
      <dgm:prSet/>
      <dgm:spPr/>
      <dgm:t>
        <a:bodyPr/>
        <a:lstStyle/>
        <a:p>
          <a:endParaRPr lang="ru-RU"/>
        </a:p>
      </dgm:t>
    </dgm:pt>
    <dgm:pt modelId="{631BCD06-46D6-43BC-819A-9077B00C75B4}" type="sibTrans" cxnId="{9C75B64D-A6EE-481A-AFD8-92337399B8F4}">
      <dgm:prSet/>
      <dgm:spPr/>
      <dgm:t>
        <a:bodyPr/>
        <a:lstStyle/>
        <a:p>
          <a:endParaRPr lang="ru-RU"/>
        </a:p>
      </dgm:t>
    </dgm:pt>
    <dgm:pt modelId="{6F3BC9B1-50AB-400D-8E5A-5C52EC7D6CC8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/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Литературные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cap="none" normalizeH="0" baseline="0" dirty="0" smtClean="0">
              <a:ln/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источники</a:t>
          </a:r>
        </a:p>
      </dgm:t>
    </dgm:pt>
    <dgm:pt modelId="{64B893AD-CB57-483C-8705-B1411EFA0495}" type="parTrans" cxnId="{6D485FAC-3E5F-48BA-963A-864C769FF80A}">
      <dgm:prSet/>
      <dgm:spPr/>
      <dgm:t>
        <a:bodyPr/>
        <a:lstStyle/>
        <a:p>
          <a:endParaRPr lang="ru-RU"/>
        </a:p>
      </dgm:t>
    </dgm:pt>
    <dgm:pt modelId="{FE82AE9C-1B29-4B25-8498-CDE3C226E5B9}" type="sibTrans" cxnId="{6D485FAC-3E5F-48BA-963A-864C769FF80A}">
      <dgm:prSet/>
      <dgm:spPr/>
      <dgm:t>
        <a:bodyPr/>
        <a:lstStyle/>
        <a:p>
          <a:endParaRPr lang="ru-RU"/>
        </a:p>
      </dgm:t>
    </dgm:pt>
    <dgm:pt modelId="{D9DA552C-611D-48D1-ADE1-B93CFB00BA1B}" type="pres">
      <dgm:prSet presAssocID="{AD57ED3F-9C3B-46B1-BF05-63025AFE06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A204CE1-7800-42BA-9A42-CD0CE4F78DD6}" type="pres">
      <dgm:prSet presAssocID="{F6293B41-4835-47D3-8DFC-AF0AC97FDE61}" presName="vertOne" presStyleCnt="0"/>
      <dgm:spPr/>
    </dgm:pt>
    <dgm:pt modelId="{0B60BF1B-A6C1-445B-83E8-C4349C12B590}" type="pres">
      <dgm:prSet presAssocID="{F6293B41-4835-47D3-8DFC-AF0AC97FDE61}" presName="txOne" presStyleLbl="node0" presStyleIdx="0" presStyleCnt="1" custScaleY="4430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4D2196-85AB-48CA-AD9B-ED5EF73E11FC}" type="pres">
      <dgm:prSet presAssocID="{F6293B41-4835-47D3-8DFC-AF0AC97FDE61}" presName="parTransOne" presStyleCnt="0"/>
      <dgm:spPr/>
    </dgm:pt>
    <dgm:pt modelId="{12A9533B-FD10-4D5E-8AFF-C24FB82E7C76}" type="pres">
      <dgm:prSet presAssocID="{F6293B41-4835-47D3-8DFC-AF0AC97FDE61}" presName="horzOne" presStyleCnt="0"/>
      <dgm:spPr/>
    </dgm:pt>
    <dgm:pt modelId="{3C985C7B-F6D0-43E9-A667-0BB09F9F7925}" type="pres">
      <dgm:prSet presAssocID="{453AA227-28AB-4B3F-A2DD-AE3B3F3C8213}" presName="vertTwo" presStyleCnt="0"/>
      <dgm:spPr/>
    </dgm:pt>
    <dgm:pt modelId="{A8FB0C6C-E0A9-474B-B293-4C857B13A6D6}" type="pres">
      <dgm:prSet presAssocID="{453AA227-28AB-4B3F-A2DD-AE3B3F3C8213}" presName="txTwo" presStyleLbl="node2" presStyleIdx="0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C179AE-062A-4F14-A7FF-D99D398F0DB4}" type="pres">
      <dgm:prSet presAssocID="{453AA227-28AB-4B3F-A2DD-AE3B3F3C8213}" presName="horzTwo" presStyleCnt="0"/>
      <dgm:spPr/>
    </dgm:pt>
    <dgm:pt modelId="{3501D917-96F4-4048-B510-D034CB5FC281}" type="pres">
      <dgm:prSet presAssocID="{D2DF3AA0-D3C9-4301-A932-D29132FDC87D}" presName="sibSpaceTwo" presStyleCnt="0"/>
      <dgm:spPr/>
    </dgm:pt>
    <dgm:pt modelId="{C24D6D5F-FDE6-4224-9A3B-FFD2B20599FC}" type="pres">
      <dgm:prSet presAssocID="{20DDCC82-ABDE-4F5A-B612-ED38EBE03349}" presName="vertTwo" presStyleCnt="0"/>
      <dgm:spPr/>
    </dgm:pt>
    <dgm:pt modelId="{FD25F8FD-0338-4EFB-B47F-EBE162AD676B}" type="pres">
      <dgm:prSet presAssocID="{20DDCC82-ABDE-4F5A-B612-ED38EBE03349}" presName="txTwo" presStyleLbl="node2" presStyleIdx="1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1DAF22-C27D-4FE9-B5A8-D9CD92FABC8F}" type="pres">
      <dgm:prSet presAssocID="{20DDCC82-ABDE-4F5A-B612-ED38EBE03349}" presName="horzTwo" presStyleCnt="0"/>
      <dgm:spPr/>
    </dgm:pt>
    <dgm:pt modelId="{D6027C1C-28BB-4E9A-B417-98780E912CDD}" type="pres">
      <dgm:prSet presAssocID="{BDD91C51-652B-457B-9834-D1A24D0D9CF9}" presName="sibSpaceTwo" presStyleCnt="0"/>
      <dgm:spPr/>
    </dgm:pt>
    <dgm:pt modelId="{6216930E-19AF-440F-8E74-D82AA3669197}" type="pres">
      <dgm:prSet presAssocID="{C42777AA-D069-4451-9E80-36E7CC382A30}" presName="vertTwo" presStyleCnt="0"/>
      <dgm:spPr/>
    </dgm:pt>
    <dgm:pt modelId="{0BF0621F-58EF-45DC-B65C-CAD337FB68E5}" type="pres">
      <dgm:prSet presAssocID="{C42777AA-D069-4451-9E80-36E7CC382A30}" presName="txTwo" presStyleLbl="node2" presStyleIdx="2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DCD99-0DB7-4329-9322-C9E3582CBCA7}" type="pres">
      <dgm:prSet presAssocID="{C42777AA-D069-4451-9E80-36E7CC382A30}" presName="horzTwo" presStyleCnt="0"/>
      <dgm:spPr/>
    </dgm:pt>
    <dgm:pt modelId="{81CB2530-93D5-4789-B7C2-C356D44B774F}" type="pres">
      <dgm:prSet presAssocID="{EE3D598A-2D94-46F4-9EED-B1A8BC05D9E8}" presName="sibSpaceTwo" presStyleCnt="0"/>
      <dgm:spPr/>
    </dgm:pt>
    <dgm:pt modelId="{B991FD54-9BC5-4456-8839-7BDE92B3D304}" type="pres">
      <dgm:prSet presAssocID="{8A22E7E3-FA78-4240-A0E5-98E5AC3E5DA8}" presName="vertTwo" presStyleCnt="0"/>
      <dgm:spPr/>
    </dgm:pt>
    <dgm:pt modelId="{764D9FC1-8EF2-470B-A8FA-6A2007E4510E}" type="pres">
      <dgm:prSet presAssocID="{8A22E7E3-FA78-4240-A0E5-98E5AC3E5DA8}" presName="txTwo" presStyleLbl="node2" presStyleIdx="3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D86413F-56B3-4F4A-BF99-04EF863DB9D2}" type="pres">
      <dgm:prSet presAssocID="{8A22E7E3-FA78-4240-A0E5-98E5AC3E5DA8}" presName="horzTwo" presStyleCnt="0"/>
      <dgm:spPr/>
    </dgm:pt>
    <dgm:pt modelId="{C1134B09-C2F2-46D8-88D8-BB4D3D5BAD1D}" type="pres">
      <dgm:prSet presAssocID="{E70487CA-0A45-4186-A2B3-AC4A2D3C7298}" presName="sibSpaceTwo" presStyleCnt="0"/>
      <dgm:spPr/>
    </dgm:pt>
    <dgm:pt modelId="{13199243-29C1-4B37-B522-E04054788D64}" type="pres">
      <dgm:prSet presAssocID="{79A43073-47A4-42B3-8B32-F515F8651F1D}" presName="vertTwo" presStyleCnt="0"/>
      <dgm:spPr/>
    </dgm:pt>
    <dgm:pt modelId="{AF4E8808-4AAE-4B5B-A8DB-8683F5BD8AEC}" type="pres">
      <dgm:prSet presAssocID="{79A43073-47A4-42B3-8B32-F515F8651F1D}" presName="txTwo" presStyleLbl="node2" presStyleIdx="4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781552-5A86-4BE0-8D86-ECD8E474082F}" type="pres">
      <dgm:prSet presAssocID="{79A43073-47A4-42B3-8B32-F515F8651F1D}" presName="horzTwo" presStyleCnt="0"/>
      <dgm:spPr/>
    </dgm:pt>
    <dgm:pt modelId="{8A1FEA78-278B-445A-8A19-C03B88FB7A3F}" type="pres">
      <dgm:prSet presAssocID="{7599BF6B-543D-47D9-B5BE-AB84DFDCB525}" presName="sibSpaceTwo" presStyleCnt="0"/>
      <dgm:spPr/>
    </dgm:pt>
    <dgm:pt modelId="{3EFECCD4-7ECC-4F51-B71D-1DE09707917D}" type="pres">
      <dgm:prSet presAssocID="{009E80C4-A1B3-4A24-8534-BC8651BAB433}" presName="vertTwo" presStyleCnt="0"/>
      <dgm:spPr/>
    </dgm:pt>
    <dgm:pt modelId="{B62BE203-D4ED-4F48-AC9D-B1A6D35C5078}" type="pres">
      <dgm:prSet presAssocID="{009E80C4-A1B3-4A24-8534-BC8651BAB433}" presName="txTwo" presStyleLbl="node2" presStyleIdx="5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3B06B1F-5952-4CB2-B0FE-4DF069C03318}" type="pres">
      <dgm:prSet presAssocID="{009E80C4-A1B3-4A24-8534-BC8651BAB433}" presName="horzTwo" presStyleCnt="0"/>
      <dgm:spPr/>
    </dgm:pt>
    <dgm:pt modelId="{427B2565-E9E1-4161-AB13-9A1088D92D02}" type="pres">
      <dgm:prSet presAssocID="{631BCD06-46D6-43BC-819A-9077B00C75B4}" presName="sibSpaceTwo" presStyleCnt="0"/>
      <dgm:spPr/>
    </dgm:pt>
    <dgm:pt modelId="{64D4B3E4-F0FB-423F-8375-EA64D1285822}" type="pres">
      <dgm:prSet presAssocID="{6F3BC9B1-50AB-400D-8E5A-5C52EC7D6CC8}" presName="vertTwo" presStyleCnt="0"/>
      <dgm:spPr/>
    </dgm:pt>
    <dgm:pt modelId="{0E3FDCE3-4BC4-4EED-990A-AA8050C97122}" type="pres">
      <dgm:prSet presAssocID="{6F3BC9B1-50AB-400D-8E5A-5C52EC7D6CC8}" presName="txTwo" presStyleLbl="node2" presStyleIdx="6" presStyleCnt="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59C3D-8E37-4DDA-A570-ACAC7921887C}" type="pres">
      <dgm:prSet presAssocID="{6F3BC9B1-50AB-400D-8E5A-5C52EC7D6CC8}" presName="horzTwo" presStyleCnt="0"/>
      <dgm:spPr/>
    </dgm:pt>
  </dgm:ptLst>
  <dgm:cxnLst>
    <dgm:cxn modelId="{7569D1F3-5B16-4411-A148-6EB4D1F65CD3}" srcId="{F6293B41-4835-47D3-8DFC-AF0AC97FDE61}" destId="{8A22E7E3-FA78-4240-A0E5-98E5AC3E5DA8}" srcOrd="3" destOrd="0" parTransId="{B3F3F38E-572A-4F2F-9ED4-0E389250529C}" sibTransId="{E70487CA-0A45-4186-A2B3-AC4A2D3C7298}"/>
    <dgm:cxn modelId="{6D485FAC-3E5F-48BA-963A-864C769FF80A}" srcId="{F6293B41-4835-47D3-8DFC-AF0AC97FDE61}" destId="{6F3BC9B1-50AB-400D-8E5A-5C52EC7D6CC8}" srcOrd="6" destOrd="0" parTransId="{64B893AD-CB57-483C-8705-B1411EFA0495}" sibTransId="{FE82AE9C-1B29-4B25-8498-CDE3C226E5B9}"/>
    <dgm:cxn modelId="{12C090DF-8D45-46F1-A722-9944A24CE353}" type="presOf" srcId="{009E80C4-A1B3-4A24-8534-BC8651BAB433}" destId="{B62BE203-D4ED-4F48-AC9D-B1A6D35C5078}" srcOrd="0" destOrd="0" presId="urn:microsoft.com/office/officeart/2005/8/layout/hierarchy4"/>
    <dgm:cxn modelId="{8D274E9D-028C-4B67-9CD4-ED8F02055A74}" type="presOf" srcId="{AD57ED3F-9C3B-46B1-BF05-63025AFE06A1}" destId="{D9DA552C-611D-48D1-ADE1-B93CFB00BA1B}" srcOrd="0" destOrd="0" presId="urn:microsoft.com/office/officeart/2005/8/layout/hierarchy4"/>
    <dgm:cxn modelId="{F9305C9B-BD0D-44BF-9F96-738E3EA5BFF8}" srcId="{F6293B41-4835-47D3-8DFC-AF0AC97FDE61}" destId="{20DDCC82-ABDE-4F5A-B612-ED38EBE03349}" srcOrd="1" destOrd="0" parTransId="{E677AA2E-3B93-43A3-A32F-E1DF2FAC8CA1}" sibTransId="{BDD91C51-652B-457B-9834-D1A24D0D9CF9}"/>
    <dgm:cxn modelId="{862EA04D-EA36-4852-98D7-6418B06CE88E}" type="presOf" srcId="{6F3BC9B1-50AB-400D-8E5A-5C52EC7D6CC8}" destId="{0E3FDCE3-4BC4-4EED-990A-AA8050C97122}" srcOrd="0" destOrd="0" presId="urn:microsoft.com/office/officeart/2005/8/layout/hierarchy4"/>
    <dgm:cxn modelId="{A41ED553-2212-4913-89E3-D2BDF2A04ADE}" type="presOf" srcId="{453AA227-28AB-4B3F-A2DD-AE3B3F3C8213}" destId="{A8FB0C6C-E0A9-474B-B293-4C857B13A6D6}" srcOrd="0" destOrd="0" presId="urn:microsoft.com/office/officeart/2005/8/layout/hierarchy4"/>
    <dgm:cxn modelId="{B0847865-5241-4011-A2A7-996613EBC233}" type="presOf" srcId="{C42777AA-D069-4451-9E80-36E7CC382A30}" destId="{0BF0621F-58EF-45DC-B65C-CAD337FB68E5}" srcOrd="0" destOrd="0" presId="urn:microsoft.com/office/officeart/2005/8/layout/hierarchy4"/>
    <dgm:cxn modelId="{1904B1C3-240E-4477-BC43-C2C1497493AC}" type="presOf" srcId="{20DDCC82-ABDE-4F5A-B612-ED38EBE03349}" destId="{FD25F8FD-0338-4EFB-B47F-EBE162AD676B}" srcOrd="0" destOrd="0" presId="urn:microsoft.com/office/officeart/2005/8/layout/hierarchy4"/>
    <dgm:cxn modelId="{5C836B4A-2BC2-40A3-9756-5B58734BCE91}" type="presOf" srcId="{F6293B41-4835-47D3-8DFC-AF0AC97FDE61}" destId="{0B60BF1B-A6C1-445B-83E8-C4349C12B590}" srcOrd="0" destOrd="0" presId="urn:microsoft.com/office/officeart/2005/8/layout/hierarchy4"/>
    <dgm:cxn modelId="{70542F0A-5C33-4271-927D-7ADFCB9CA0F9}" srcId="{AD57ED3F-9C3B-46B1-BF05-63025AFE06A1}" destId="{F6293B41-4835-47D3-8DFC-AF0AC97FDE61}" srcOrd="0" destOrd="0" parTransId="{D26EEE88-331A-4413-85F3-3C9C9E7A2F82}" sibTransId="{F9927A51-5C41-42AB-A071-AA953B06D986}"/>
    <dgm:cxn modelId="{E90E7278-9FDB-4BA6-8955-F089E04A265F}" srcId="{F6293B41-4835-47D3-8DFC-AF0AC97FDE61}" destId="{453AA227-28AB-4B3F-A2DD-AE3B3F3C8213}" srcOrd="0" destOrd="0" parTransId="{73F605ED-E01D-4A1E-911E-AE5F48A06422}" sibTransId="{D2DF3AA0-D3C9-4301-A932-D29132FDC87D}"/>
    <dgm:cxn modelId="{9C75B64D-A6EE-481A-AFD8-92337399B8F4}" srcId="{F6293B41-4835-47D3-8DFC-AF0AC97FDE61}" destId="{009E80C4-A1B3-4A24-8534-BC8651BAB433}" srcOrd="5" destOrd="0" parTransId="{C101B20C-88D1-4E57-9F44-F38817D5CB43}" sibTransId="{631BCD06-46D6-43BC-819A-9077B00C75B4}"/>
    <dgm:cxn modelId="{928B1805-653C-41D2-AFAE-0608C87450BB}" type="presOf" srcId="{8A22E7E3-FA78-4240-A0E5-98E5AC3E5DA8}" destId="{764D9FC1-8EF2-470B-A8FA-6A2007E4510E}" srcOrd="0" destOrd="0" presId="urn:microsoft.com/office/officeart/2005/8/layout/hierarchy4"/>
    <dgm:cxn modelId="{FD83562C-2E35-4C84-B89D-3C9DCAD92469}" srcId="{F6293B41-4835-47D3-8DFC-AF0AC97FDE61}" destId="{C42777AA-D069-4451-9E80-36E7CC382A30}" srcOrd="2" destOrd="0" parTransId="{D4FDFB13-47BF-4FEE-8C34-74E5712AF950}" sibTransId="{EE3D598A-2D94-46F4-9EED-B1A8BC05D9E8}"/>
    <dgm:cxn modelId="{4BB19B15-1E63-4FCD-B12E-08FD7274F984}" type="presOf" srcId="{79A43073-47A4-42B3-8B32-F515F8651F1D}" destId="{AF4E8808-4AAE-4B5B-A8DB-8683F5BD8AEC}" srcOrd="0" destOrd="0" presId="urn:microsoft.com/office/officeart/2005/8/layout/hierarchy4"/>
    <dgm:cxn modelId="{0DA7E835-3FDE-44A4-A389-DF2330CBD98A}" srcId="{F6293B41-4835-47D3-8DFC-AF0AC97FDE61}" destId="{79A43073-47A4-42B3-8B32-F515F8651F1D}" srcOrd="4" destOrd="0" parTransId="{AA27C961-E58B-4C62-84B7-E3566103751A}" sibTransId="{7599BF6B-543D-47D9-B5BE-AB84DFDCB525}"/>
    <dgm:cxn modelId="{25BFB8C9-F35E-4A8C-9BAF-6197F699B272}" type="presParOf" srcId="{D9DA552C-611D-48D1-ADE1-B93CFB00BA1B}" destId="{7A204CE1-7800-42BA-9A42-CD0CE4F78DD6}" srcOrd="0" destOrd="0" presId="urn:microsoft.com/office/officeart/2005/8/layout/hierarchy4"/>
    <dgm:cxn modelId="{CDBDBE9A-A68E-4A83-8A22-1DD840CB0456}" type="presParOf" srcId="{7A204CE1-7800-42BA-9A42-CD0CE4F78DD6}" destId="{0B60BF1B-A6C1-445B-83E8-C4349C12B590}" srcOrd="0" destOrd="0" presId="urn:microsoft.com/office/officeart/2005/8/layout/hierarchy4"/>
    <dgm:cxn modelId="{0EE780D3-09D2-4B03-A51D-14EE31D391FC}" type="presParOf" srcId="{7A204CE1-7800-42BA-9A42-CD0CE4F78DD6}" destId="{5A4D2196-85AB-48CA-AD9B-ED5EF73E11FC}" srcOrd="1" destOrd="0" presId="urn:microsoft.com/office/officeart/2005/8/layout/hierarchy4"/>
    <dgm:cxn modelId="{B0D533A3-B032-4AAE-A47F-28E53431448B}" type="presParOf" srcId="{7A204CE1-7800-42BA-9A42-CD0CE4F78DD6}" destId="{12A9533B-FD10-4D5E-8AFF-C24FB82E7C76}" srcOrd="2" destOrd="0" presId="urn:microsoft.com/office/officeart/2005/8/layout/hierarchy4"/>
    <dgm:cxn modelId="{6385D67F-A85E-4C9C-90B1-4EC4B26A9034}" type="presParOf" srcId="{12A9533B-FD10-4D5E-8AFF-C24FB82E7C76}" destId="{3C985C7B-F6D0-43E9-A667-0BB09F9F7925}" srcOrd="0" destOrd="0" presId="urn:microsoft.com/office/officeart/2005/8/layout/hierarchy4"/>
    <dgm:cxn modelId="{A6A4383D-CC7A-4111-A293-FA49352004D4}" type="presParOf" srcId="{3C985C7B-F6D0-43E9-A667-0BB09F9F7925}" destId="{A8FB0C6C-E0A9-474B-B293-4C857B13A6D6}" srcOrd="0" destOrd="0" presId="urn:microsoft.com/office/officeart/2005/8/layout/hierarchy4"/>
    <dgm:cxn modelId="{F5EB68C0-7B36-4377-BF86-527ED97DE0DD}" type="presParOf" srcId="{3C985C7B-F6D0-43E9-A667-0BB09F9F7925}" destId="{42C179AE-062A-4F14-A7FF-D99D398F0DB4}" srcOrd="1" destOrd="0" presId="urn:microsoft.com/office/officeart/2005/8/layout/hierarchy4"/>
    <dgm:cxn modelId="{E30E0D34-6C52-4331-A3D4-537FA86CBD2F}" type="presParOf" srcId="{12A9533B-FD10-4D5E-8AFF-C24FB82E7C76}" destId="{3501D917-96F4-4048-B510-D034CB5FC281}" srcOrd="1" destOrd="0" presId="urn:microsoft.com/office/officeart/2005/8/layout/hierarchy4"/>
    <dgm:cxn modelId="{7DF72861-EB4C-4742-86A7-3F4C998B4C61}" type="presParOf" srcId="{12A9533B-FD10-4D5E-8AFF-C24FB82E7C76}" destId="{C24D6D5F-FDE6-4224-9A3B-FFD2B20599FC}" srcOrd="2" destOrd="0" presId="urn:microsoft.com/office/officeart/2005/8/layout/hierarchy4"/>
    <dgm:cxn modelId="{62A5FA49-61F9-4F65-B87C-97761103266A}" type="presParOf" srcId="{C24D6D5F-FDE6-4224-9A3B-FFD2B20599FC}" destId="{FD25F8FD-0338-4EFB-B47F-EBE162AD676B}" srcOrd="0" destOrd="0" presId="urn:microsoft.com/office/officeart/2005/8/layout/hierarchy4"/>
    <dgm:cxn modelId="{8E15A67C-7A67-40FC-A1FD-38CBA1E9D58F}" type="presParOf" srcId="{C24D6D5F-FDE6-4224-9A3B-FFD2B20599FC}" destId="{491DAF22-C27D-4FE9-B5A8-D9CD92FABC8F}" srcOrd="1" destOrd="0" presId="urn:microsoft.com/office/officeart/2005/8/layout/hierarchy4"/>
    <dgm:cxn modelId="{1B3A71AC-F01A-47C3-8F32-055C6EC7C14F}" type="presParOf" srcId="{12A9533B-FD10-4D5E-8AFF-C24FB82E7C76}" destId="{D6027C1C-28BB-4E9A-B417-98780E912CDD}" srcOrd="3" destOrd="0" presId="urn:microsoft.com/office/officeart/2005/8/layout/hierarchy4"/>
    <dgm:cxn modelId="{8E38DEFB-28F7-4429-87E7-83AEA71DADBB}" type="presParOf" srcId="{12A9533B-FD10-4D5E-8AFF-C24FB82E7C76}" destId="{6216930E-19AF-440F-8E74-D82AA3669197}" srcOrd="4" destOrd="0" presId="urn:microsoft.com/office/officeart/2005/8/layout/hierarchy4"/>
    <dgm:cxn modelId="{0DEE4D60-EBB6-4A21-A5FB-AC98D9A4FAE8}" type="presParOf" srcId="{6216930E-19AF-440F-8E74-D82AA3669197}" destId="{0BF0621F-58EF-45DC-B65C-CAD337FB68E5}" srcOrd="0" destOrd="0" presId="urn:microsoft.com/office/officeart/2005/8/layout/hierarchy4"/>
    <dgm:cxn modelId="{493087AB-EF4A-4D7E-B19D-AAC1FEFF0D89}" type="presParOf" srcId="{6216930E-19AF-440F-8E74-D82AA3669197}" destId="{91DDCD99-0DB7-4329-9322-C9E3582CBCA7}" srcOrd="1" destOrd="0" presId="urn:microsoft.com/office/officeart/2005/8/layout/hierarchy4"/>
    <dgm:cxn modelId="{E0B579D7-00F0-4538-BB97-06C9E6D3DA20}" type="presParOf" srcId="{12A9533B-FD10-4D5E-8AFF-C24FB82E7C76}" destId="{81CB2530-93D5-4789-B7C2-C356D44B774F}" srcOrd="5" destOrd="0" presId="urn:microsoft.com/office/officeart/2005/8/layout/hierarchy4"/>
    <dgm:cxn modelId="{FFF82460-B758-4B65-9DC5-70EA843D6FE1}" type="presParOf" srcId="{12A9533B-FD10-4D5E-8AFF-C24FB82E7C76}" destId="{B991FD54-9BC5-4456-8839-7BDE92B3D304}" srcOrd="6" destOrd="0" presId="urn:microsoft.com/office/officeart/2005/8/layout/hierarchy4"/>
    <dgm:cxn modelId="{35BC2706-82B0-4B38-8C08-63295D40541A}" type="presParOf" srcId="{B991FD54-9BC5-4456-8839-7BDE92B3D304}" destId="{764D9FC1-8EF2-470B-A8FA-6A2007E4510E}" srcOrd="0" destOrd="0" presId="urn:microsoft.com/office/officeart/2005/8/layout/hierarchy4"/>
    <dgm:cxn modelId="{C2C6B3C3-EDF8-4F50-B6C5-C5BD68C4E2E8}" type="presParOf" srcId="{B991FD54-9BC5-4456-8839-7BDE92B3D304}" destId="{3D86413F-56B3-4F4A-BF99-04EF863DB9D2}" srcOrd="1" destOrd="0" presId="urn:microsoft.com/office/officeart/2005/8/layout/hierarchy4"/>
    <dgm:cxn modelId="{A1B28245-AF74-4CB3-B16E-DF068E2F014E}" type="presParOf" srcId="{12A9533B-FD10-4D5E-8AFF-C24FB82E7C76}" destId="{C1134B09-C2F2-46D8-88D8-BB4D3D5BAD1D}" srcOrd="7" destOrd="0" presId="urn:microsoft.com/office/officeart/2005/8/layout/hierarchy4"/>
    <dgm:cxn modelId="{3A21B8D2-F845-40A9-A0FF-83CB586A7920}" type="presParOf" srcId="{12A9533B-FD10-4D5E-8AFF-C24FB82E7C76}" destId="{13199243-29C1-4B37-B522-E04054788D64}" srcOrd="8" destOrd="0" presId="urn:microsoft.com/office/officeart/2005/8/layout/hierarchy4"/>
    <dgm:cxn modelId="{CA02EA4F-0213-4A62-85A7-01C3B2BE996D}" type="presParOf" srcId="{13199243-29C1-4B37-B522-E04054788D64}" destId="{AF4E8808-4AAE-4B5B-A8DB-8683F5BD8AEC}" srcOrd="0" destOrd="0" presId="urn:microsoft.com/office/officeart/2005/8/layout/hierarchy4"/>
    <dgm:cxn modelId="{3BA90EBB-60B8-4D7C-AE4C-4DA9B4D2D7B6}" type="presParOf" srcId="{13199243-29C1-4B37-B522-E04054788D64}" destId="{43781552-5A86-4BE0-8D86-ECD8E474082F}" srcOrd="1" destOrd="0" presId="urn:microsoft.com/office/officeart/2005/8/layout/hierarchy4"/>
    <dgm:cxn modelId="{71BA50B3-9102-407F-8EC3-EADFEC29C937}" type="presParOf" srcId="{12A9533B-FD10-4D5E-8AFF-C24FB82E7C76}" destId="{8A1FEA78-278B-445A-8A19-C03B88FB7A3F}" srcOrd="9" destOrd="0" presId="urn:microsoft.com/office/officeart/2005/8/layout/hierarchy4"/>
    <dgm:cxn modelId="{7F2DB341-32FF-469A-A5D2-3E89384E99BB}" type="presParOf" srcId="{12A9533B-FD10-4D5E-8AFF-C24FB82E7C76}" destId="{3EFECCD4-7ECC-4F51-B71D-1DE09707917D}" srcOrd="10" destOrd="0" presId="urn:microsoft.com/office/officeart/2005/8/layout/hierarchy4"/>
    <dgm:cxn modelId="{A1712F96-5166-4C3B-BE05-8AA45E288166}" type="presParOf" srcId="{3EFECCD4-7ECC-4F51-B71D-1DE09707917D}" destId="{B62BE203-D4ED-4F48-AC9D-B1A6D35C5078}" srcOrd="0" destOrd="0" presId="urn:microsoft.com/office/officeart/2005/8/layout/hierarchy4"/>
    <dgm:cxn modelId="{B9EE910E-0422-4ECF-98C1-01D68831CD58}" type="presParOf" srcId="{3EFECCD4-7ECC-4F51-B71D-1DE09707917D}" destId="{E3B06B1F-5952-4CB2-B0FE-4DF069C03318}" srcOrd="1" destOrd="0" presId="urn:microsoft.com/office/officeart/2005/8/layout/hierarchy4"/>
    <dgm:cxn modelId="{A3F0F232-4385-4DAF-BD7E-F263D9A7B3DD}" type="presParOf" srcId="{12A9533B-FD10-4D5E-8AFF-C24FB82E7C76}" destId="{427B2565-E9E1-4161-AB13-9A1088D92D02}" srcOrd="11" destOrd="0" presId="urn:microsoft.com/office/officeart/2005/8/layout/hierarchy4"/>
    <dgm:cxn modelId="{E1A51367-B8CF-443D-9AE2-EAD25981EE16}" type="presParOf" srcId="{12A9533B-FD10-4D5E-8AFF-C24FB82E7C76}" destId="{64D4B3E4-F0FB-423F-8375-EA64D1285822}" srcOrd="12" destOrd="0" presId="urn:microsoft.com/office/officeart/2005/8/layout/hierarchy4"/>
    <dgm:cxn modelId="{82924BF5-D128-49D6-ADE6-1F6881634A49}" type="presParOf" srcId="{64D4B3E4-F0FB-423F-8375-EA64D1285822}" destId="{0E3FDCE3-4BC4-4EED-990A-AA8050C97122}" srcOrd="0" destOrd="0" presId="urn:microsoft.com/office/officeart/2005/8/layout/hierarchy4"/>
    <dgm:cxn modelId="{346505DE-2717-4E66-BA94-04DA8AD74DD7}" type="presParOf" srcId="{64D4B3E4-F0FB-423F-8375-EA64D1285822}" destId="{60259C3D-8E37-4DDA-A570-ACAC7921887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CC8EBE-F976-4DB0-80BF-FD60A88236A4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EA676630-C5AC-415D-B6C4-3E1B573C9225}">
      <dgm:prSet phldrT="[Текст]"/>
      <dgm:spPr/>
      <dgm:t>
        <a:bodyPr/>
        <a:lstStyle/>
        <a:p>
          <a:r>
            <a:rPr lang="ru-RU" dirty="0" smtClean="0"/>
            <a:t>животные</a:t>
          </a:r>
          <a:endParaRPr lang="ru-RU" dirty="0"/>
        </a:p>
      </dgm:t>
    </dgm:pt>
    <dgm:pt modelId="{2BE1FEE9-8834-486F-A976-DC52B5693AE3}" type="parTrans" cxnId="{99F97D3C-FAE3-426E-9C8E-0B191711CF0E}">
      <dgm:prSet/>
      <dgm:spPr/>
      <dgm:t>
        <a:bodyPr/>
        <a:lstStyle/>
        <a:p>
          <a:endParaRPr lang="ru-RU"/>
        </a:p>
      </dgm:t>
    </dgm:pt>
    <dgm:pt modelId="{0BCE97CD-91AA-4E96-9C38-B1D6EABB381C}" type="sibTrans" cxnId="{99F97D3C-FAE3-426E-9C8E-0B191711CF0E}">
      <dgm:prSet/>
      <dgm:spPr/>
      <dgm:t>
        <a:bodyPr/>
        <a:lstStyle/>
        <a:p>
          <a:endParaRPr lang="ru-RU"/>
        </a:p>
      </dgm:t>
    </dgm:pt>
    <dgm:pt modelId="{9F15F41C-B9D7-4C1D-997E-52D298108A4D}">
      <dgm:prSet phldrT="[Текст]"/>
      <dgm:spPr/>
      <dgm:t>
        <a:bodyPr/>
        <a:lstStyle/>
        <a:p>
          <a:r>
            <a:rPr lang="ru-RU" dirty="0" smtClean="0"/>
            <a:t>Части тела</a:t>
          </a:r>
          <a:endParaRPr lang="ru-RU" dirty="0"/>
        </a:p>
      </dgm:t>
    </dgm:pt>
    <dgm:pt modelId="{CB476320-38FA-4300-8262-F6FEA6EE5078}" type="parTrans" cxnId="{3049AC14-A11C-4848-87B0-0848D9161A07}">
      <dgm:prSet/>
      <dgm:spPr/>
      <dgm:t>
        <a:bodyPr/>
        <a:lstStyle/>
        <a:p>
          <a:endParaRPr lang="ru-RU"/>
        </a:p>
      </dgm:t>
    </dgm:pt>
    <dgm:pt modelId="{EF66285B-74BF-4D5C-B012-8CDF8EF67716}" type="sibTrans" cxnId="{3049AC14-A11C-4848-87B0-0848D9161A07}">
      <dgm:prSet/>
      <dgm:spPr/>
      <dgm:t>
        <a:bodyPr/>
        <a:lstStyle/>
        <a:p>
          <a:endParaRPr lang="ru-RU"/>
        </a:p>
      </dgm:t>
    </dgm:pt>
    <dgm:pt modelId="{0C67C9E9-6AB6-4A18-B13A-BB5D8F8C19C8}">
      <dgm:prSet phldrT="[Текст]"/>
      <dgm:spPr/>
      <dgm:t>
        <a:bodyPr/>
        <a:lstStyle/>
        <a:p>
          <a:r>
            <a:rPr lang="ru-RU" dirty="0" smtClean="0"/>
            <a:t>цвета</a:t>
          </a:r>
          <a:endParaRPr lang="ru-RU" dirty="0"/>
        </a:p>
      </dgm:t>
    </dgm:pt>
    <dgm:pt modelId="{1F5C2C66-2615-47F8-BD63-D87D8CB25F2B}" type="parTrans" cxnId="{804A4CE1-E814-429F-A788-0A2BDA6324E9}">
      <dgm:prSet/>
      <dgm:spPr/>
      <dgm:t>
        <a:bodyPr/>
        <a:lstStyle/>
        <a:p>
          <a:endParaRPr lang="ru-RU"/>
        </a:p>
      </dgm:t>
    </dgm:pt>
    <dgm:pt modelId="{F7FF0A76-4C9D-4081-B204-CFB3DD986BEF}" type="sibTrans" cxnId="{804A4CE1-E814-429F-A788-0A2BDA6324E9}">
      <dgm:prSet/>
      <dgm:spPr/>
      <dgm:t>
        <a:bodyPr/>
        <a:lstStyle/>
        <a:p>
          <a:endParaRPr lang="ru-RU"/>
        </a:p>
      </dgm:t>
    </dgm:pt>
    <dgm:pt modelId="{87730E2B-4226-41B1-A484-2FD097EC0FF8}" type="pres">
      <dgm:prSet presAssocID="{BFCC8EBE-F976-4DB0-80BF-FD60A88236A4}" presName="compositeShape" presStyleCnt="0">
        <dgm:presLayoutVars>
          <dgm:chMax val="7"/>
          <dgm:dir/>
          <dgm:resizeHandles val="exact"/>
        </dgm:presLayoutVars>
      </dgm:prSet>
      <dgm:spPr/>
    </dgm:pt>
    <dgm:pt modelId="{99195711-ABD8-4E62-9797-D53BD4AFE893}" type="pres">
      <dgm:prSet presAssocID="{EA676630-C5AC-415D-B6C4-3E1B573C9225}" presName="circ1" presStyleLbl="vennNode1" presStyleIdx="0" presStyleCnt="3"/>
      <dgm:spPr/>
      <dgm:t>
        <a:bodyPr/>
        <a:lstStyle/>
        <a:p>
          <a:endParaRPr lang="ru-RU"/>
        </a:p>
      </dgm:t>
    </dgm:pt>
    <dgm:pt modelId="{3D181D69-C945-4192-94D6-4D4824F4E6EB}" type="pres">
      <dgm:prSet presAssocID="{EA676630-C5AC-415D-B6C4-3E1B573C922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2520B7-9E3F-4306-B65B-B106CB69ACB9}" type="pres">
      <dgm:prSet presAssocID="{9F15F41C-B9D7-4C1D-997E-52D298108A4D}" presName="circ2" presStyleLbl="vennNode1" presStyleIdx="1" presStyleCnt="3"/>
      <dgm:spPr/>
      <dgm:t>
        <a:bodyPr/>
        <a:lstStyle/>
        <a:p>
          <a:endParaRPr lang="ru-RU"/>
        </a:p>
      </dgm:t>
    </dgm:pt>
    <dgm:pt modelId="{7400172C-D02C-4032-BDD8-BC284A79A0CC}" type="pres">
      <dgm:prSet presAssocID="{9F15F41C-B9D7-4C1D-997E-52D298108A4D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186664-026F-4A19-AF86-AB4E2923963C}" type="pres">
      <dgm:prSet presAssocID="{0C67C9E9-6AB6-4A18-B13A-BB5D8F8C19C8}" presName="circ3" presStyleLbl="vennNode1" presStyleIdx="2" presStyleCnt="3"/>
      <dgm:spPr/>
      <dgm:t>
        <a:bodyPr/>
        <a:lstStyle/>
        <a:p>
          <a:endParaRPr lang="ru-RU"/>
        </a:p>
      </dgm:t>
    </dgm:pt>
    <dgm:pt modelId="{2BDA4D31-3F87-450B-9A07-3E390BBF8C4C}" type="pres">
      <dgm:prSet presAssocID="{0C67C9E9-6AB6-4A18-B13A-BB5D8F8C19C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B2E824-3B44-40CC-87C1-53DF4706B37A}" type="presOf" srcId="{EA676630-C5AC-415D-B6C4-3E1B573C9225}" destId="{3D181D69-C945-4192-94D6-4D4824F4E6EB}" srcOrd="1" destOrd="0" presId="urn:microsoft.com/office/officeart/2005/8/layout/venn1"/>
    <dgm:cxn modelId="{99F97D3C-FAE3-426E-9C8E-0B191711CF0E}" srcId="{BFCC8EBE-F976-4DB0-80BF-FD60A88236A4}" destId="{EA676630-C5AC-415D-B6C4-3E1B573C9225}" srcOrd="0" destOrd="0" parTransId="{2BE1FEE9-8834-486F-A976-DC52B5693AE3}" sibTransId="{0BCE97CD-91AA-4E96-9C38-B1D6EABB381C}"/>
    <dgm:cxn modelId="{3049AC14-A11C-4848-87B0-0848D9161A07}" srcId="{BFCC8EBE-F976-4DB0-80BF-FD60A88236A4}" destId="{9F15F41C-B9D7-4C1D-997E-52D298108A4D}" srcOrd="1" destOrd="0" parTransId="{CB476320-38FA-4300-8262-F6FEA6EE5078}" sibTransId="{EF66285B-74BF-4D5C-B012-8CDF8EF67716}"/>
    <dgm:cxn modelId="{3395D324-72DB-4726-8403-AA37E1A61C1A}" type="presOf" srcId="{EA676630-C5AC-415D-B6C4-3E1B573C9225}" destId="{99195711-ABD8-4E62-9797-D53BD4AFE893}" srcOrd="0" destOrd="0" presId="urn:microsoft.com/office/officeart/2005/8/layout/venn1"/>
    <dgm:cxn modelId="{A01507CA-3551-4A85-A83C-A19ED4196301}" type="presOf" srcId="{9F15F41C-B9D7-4C1D-997E-52D298108A4D}" destId="{7400172C-D02C-4032-BDD8-BC284A79A0CC}" srcOrd="1" destOrd="0" presId="urn:microsoft.com/office/officeart/2005/8/layout/venn1"/>
    <dgm:cxn modelId="{697E4213-E3D1-4696-AA0C-9A4E6C5EC84C}" type="presOf" srcId="{0C67C9E9-6AB6-4A18-B13A-BB5D8F8C19C8}" destId="{A7186664-026F-4A19-AF86-AB4E2923963C}" srcOrd="0" destOrd="0" presId="urn:microsoft.com/office/officeart/2005/8/layout/venn1"/>
    <dgm:cxn modelId="{39217619-9C75-43C1-9E6E-E81644AE36C3}" type="presOf" srcId="{9F15F41C-B9D7-4C1D-997E-52D298108A4D}" destId="{3A2520B7-9E3F-4306-B65B-B106CB69ACB9}" srcOrd="0" destOrd="0" presId="urn:microsoft.com/office/officeart/2005/8/layout/venn1"/>
    <dgm:cxn modelId="{DEF79A09-1EC4-4D56-903A-1BFCCC10471B}" type="presOf" srcId="{0C67C9E9-6AB6-4A18-B13A-BB5D8F8C19C8}" destId="{2BDA4D31-3F87-450B-9A07-3E390BBF8C4C}" srcOrd="1" destOrd="0" presId="urn:microsoft.com/office/officeart/2005/8/layout/venn1"/>
    <dgm:cxn modelId="{81DD0C21-0904-40C7-92BC-5B525B020BEA}" type="presOf" srcId="{BFCC8EBE-F976-4DB0-80BF-FD60A88236A4}" destId="{87730E2B-4226-41B1-A484-2FD097EC0FF8}" srcOrd="0" destOrd="0" presId="urn:microsoft.com/office/officeart/2005/8/layout/venn1"/>
    <dgm:cxn modelId="{804A4CE1-E814-429F-A788-0A2BDA6324E9}" srcId="{BFCC8EBE-F976-4DB0-80BF-FD60A88236A4}" destId="{0C67C9E9-6AB6-4A18-B13A-BB5D8F8C19C8}" srcOrd="2" destOrd="0" parTransId="{1F5C2C66-2615-47F8-BD63-D87D8CB25F2B}" sibTransId="{F7FF0A76-4C9D-4081-B204-CFB3DD986BEF}"/>
    <dgm:cxn modelId="{1D48EB24-A766-4368-96CA-D9AAB7191DD6}" type="presParOf" srcId="{87730E2B-4226-41B1-A484-2FD097EC0FF8}" destId="{99195711-ABD8-4E62-9797-D53BD4AFE893}" srcOrd="0" destOrd="0" presId="urn:microsoft.com/office/officeart/2005/8/layout/venn1"/>
    <dgm:cxn modelId="{C67C27AD-F073-49F3-953B-EC6A322C6E80}" type="presParOf" srcId="{87730E2B-4226-41B1-A484-2FD097EC0FF8}" destId="{3D181D69-C945-4192-94D6-4D4824F4E6EB}" srcOrd="1" destOrd="0" presId="urn:microsoft.com/office/officeart/2005/8/layout/venn1"/>
    <dgm:cxn modelId="{254CC6A4-C8E7-4680-A913-FFD18CFFC17E}" type="presParOf" srcId="{87730E2B-4226-41B1-A484-2FD097EC0FF8}" destId="{3A2520B7-9E3F-4306-B65B-B106CB69ACB9}" srcOrd="2" destOrd="0" presId="urn:microsoft.com/office/officeart/2005/8/layout/venn1"/>
    <dgm:cxn modelId="{ECB078A0-A16E-411C-8C44-1EA8EF80CCAC}" type="presParOf" srcId="{87730E2B-4226-41B1-A484-2FD097EC0FF8}" destId="{7400172C-D02C-4032-BDD8-BC284A79A0CC}" srcOrd="3" destOrd="0" presId="urn:microsoft.com/office/officeart/2005/8/layout/venn1"/>
    <dgm:cxn modelId="{39333BA1-8D60-4D94-9355-69EF5576260D}" type="presParOf" srcId="{87730E2B-4226-41B1-A484-2FD097EC0FF8}" destId="{A7186664-026F-4A19-AF86-AB4E2923963C}" srcOrd="4" destOrd="0" presId="urn:microsoft.com/office/officeart/2005/8/layout/venn1"/>
    <dgm:cxn modelId="{9F7202A0-91D6-4086-9A5E-40330D9DAED3}" type="presParOf" srcId="{87730E2B-4226-41B1-A484-2FD097EC0FF8}" destId="{2BDA4D31-3F87-450B-9A07-3E390BBF8C4C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60BF1B-A6C1-445B-83E8-C4349C12B590}">
      <dsp:nvSpPr>
        <dsp:cNvPr id="0" name=""/>
        <dsp:cNvSpPr/>
      </dsp:nvSpPr>
      <dsp:spPr>
        <a:xfrm>
          <a:off x="6172" y="2025"/>
          <a:ext cx="7988710" cy="1736879"/>
        </a:xfrm>
        <a:prstGeom prst="roundRect">
          <a:avLst>
            <a:gd name="adj" fmla="val 10000"/>
          </a:avLst>
        </a:prstGeom>
        <a:solidFill>
          <a:schemeClr val="accent6">
            <a:shade val="6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200" b="1" i="0" u="none" strike="noStrike" kern="1200" cap="none" normalizeH="0" baseline="0" dirty="0" smtClean="0">
              <a:ln/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Источники </a:t>
          </a:r>
          <a:endParaRPr kumimoji="0" lang="en-US" sz="3200" b="1" i="0" u="none" strike="noStrike" kern="1200" cap="none" normalizeH="0" baseline="0" dirty="0" smtClean="0">
            <a:ln/>
            <a:solidFill>
              <a:srgbClr val="FFFF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3200" b="1" i="0" u="none" strike="noStrike" kern="1200" cap="none" normalizeH="0" baseline="0" dirty="0" smtClean="0">
              <a:ln/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фразеологизмов</a:t>
          </a:r>
        </a:p>
      </dsp:txBody>
      <dsp:txXfrm>
        <a:off x="57043" y="52896"/>
        <a:ext cx="7886968" cy="1635137"/>
      </dsp:txXfrm>
    </dsp:sp>
    <dsp:sp modelId="{A8FB0C6C-E0A9-474B-B293-4C857B13A6D6}">
      <dsp:nvSpPr>
        <dsp:cNvPr id="0" name=""/>
        <dsp:cNvSpPr/>
      </dsp:nvSpPr>
      <dsp:spPr>
        <a:xfrm>
          <a:off x="6172" y="2033819"/>
          <a:ext cx="1064593" cy="3920455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kern="1200" cap="none" normalizeH="0" baseline="0" dirty="0" smtClean="0">
              <a:ln/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Пословицы </a:t>
          </a:r>
          <a:endParaRPr kumimoji="0" lang="en-US" sz="1200" b="1" i="0" u="none" strike="noStrike" kern="1200" cap="none" normalizeH="0" baseline="0" dirty="0" smtClean="0">
            <a:ln/>
            <a:solidFill>
              <a:srgbClr val="FFFF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kern="1200" cap="none" normalizeH="0" baseline="0" dirty="0" smtClean="0">
              <a:ln/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 поговорки</a:t>
          </a:r>
        </a:p>
      </dsp:txBody>
      <dsp:txXfrm>
        <a:off x="37353" y="2065000"/>
        <a:ext cx="1002231" cy="3858093"/>
      </dsp:txXfrm>
    </dsp:sp>
    <dsp:sp modelId="{FD25F8FD-0338-4EFB-B47F-EBE162AD676B}">
      <dsp:nvSpPr>
        <dsp:cNvPr id="0" name=""/>
        <dsp:cNvSpPr/>
      </dsp:nvSpPr>
      <dsp:spPr>
        <a:xfrm>
          <a:off x="1160192" y="2033819"/>
          <a:ext cx="1064593" cy="3920455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kern="1200" cap="none" normalizeH="0" baseline="0" dirty="0" err="1" smtClean="0">
              <a:ln/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Разговорно</a:t>
          </a:r>
          <a:r>
            <a:rPr kumimoji="0" lang="ru-RU" sz="1200" b="1" i="0" u="none" strike="noStrike" kern="1200" cap="none" normalizeH="0" baseline="0" dirty="0" smtClean="0">
              <a:ln/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endParaRPr kumimoji="0" lang="en-US" sz="1200" b="1" i="0" u="none" strike="noStrike" kern="1200" cap="none" normalizeH="0" baseline="0" dirty="0" smtClean="0">
            <a:ln/>
            <a:solidFill>
              <a:srgbClr val="FFFF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kern="1200" cap="none" normalizeH="0" baseline="0" dirty="0" smtClean="0">
              <a:ln/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бытовая речь</a:t>
          </a:r>
        </a:p>
      </dsp:txBody>
      <dsp:txXfrm>
        <a:off x="1191373" y="2065000"/>
        <a:ext cx="1002231" cy="3858093"/>
      </dsp:txXfrm>
    </dsp:sp>
    <dsp:sp modelId="{0BF0621F-58EF-45DC-B65C-CAD337FB68E5}">
      <dsp:nvSpPr>
        <dsp:cNvPr id="0" name=""/>
        <dsp:cNvSpPr/>
      </dsp:nvSpPr>
      <dsp:spPr>
        <a:xfrm>
          <a:off x="2314211" y="2033819"/>
          <a:ext cx="1064593" cy="3920455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/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Фольклорное </a:t>
          </a:r>
          <a:endParaRPr kumimoji="0" lang="en-US" sz="1100" b="1" i="0" u="none" strike="noStrike" kern="1200" cap="none" normalizeH="0" baseline="0" dirty="0" smtClean="0">
            <a:ln/>
            <a:solidFill>
              <a:srgbClr val="FFFF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/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происхождение</a:t>
          </a:r>
        </a:p>
      </dsp:txBody>
      <dsp:txXfrm>
        <a:off x="2345392" y="2065000"/>
        <a:ext cx="1002231" cy="3858093"/>
      </dsp:txXfrm>
    </dsp:sp>
    <dsp:sp modelId="{764D9FC1-8EF2-470B-A8FA-6A2007E4510E}">
      <dsp:nvSpPr>
        <dsp:cNvPr id="0" name=""/>
        <dsp:cNvSpPr/>
      </dsp:nvSpPr>
      <dsp:spPr>
        <a:xfrm>
          <a:off x="3468231" y="2033819"/>
          <a:ext cx="1064593" cy="3920455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kern="1200" cap="none" normalizeH="0" baseline="0" dirty="0" smtClean="0">
              <a:ln/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Профессиональная </a:t>
          </a:r>
          <a:endParaRPr kumimoji="0" lang="en-US" sz="1200" b="1" i="0" u="none" strike="noStrike" kern="1200" cap="none" normalizeH="0" baseline="0" dirty="0" smtClean="0">
            <a:ln/>
            <a:solidFill>
              <a:srgbClr val="FFFF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kern="1200" cap="none" normalizeH="0" baseline="0" dirty="0" smtClean="0">
              <a:ln/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речь</a:t>
          </a:r>
          <a:endParaRPr kumimoji="0" lang="ru-RU" sz="1100" b="1" i="0" u="none" strike="noStrike" kern="1200" cap="none" normalizeH="0" baseline="0" dirty="0" smtClean="0">
            <a:ln/>
            <a:solidFill>
              <a:srgbClr val="FFFF0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99412" y="2065000"/>
        <a:ext cx="1002231" cy="3858093"/>
      </dsp:txXfrm>
    </dsp:sp>
    <dsp:sp modelId="{AF4E8808-4AAE-4B5B-A8DB-8683F5BD8AEC}">
      <dsp:nvSpPr>
        <dsp:cNvPr id="0" name=""/>
        <dsp:cNvSpPr/>
      </dsp:nvSpPr>
      <dsp:spPr>
        <a:xfrm>
          <a:off x="4622250" y="2033819"/>
          <a:ext cx="1064593" cy="3920455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kern="1200" cap="none" normalizeH="0" baseline="0" dirty="0" smtClean="0">
              <a:ln/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Исторические источники</a:t>
          </a:r>
        </a:p>
      </dsp:txBody>
      <dsp:txXfrm>
        <a:off x="4653431" y="2065000"/>
        <a:ext cx="1002231" cy="3858093"/>
      </dsp:txXfrm>
    </dsp:sp>
    <dsp:sp modelId="{B62BE203-D4ED-4F48-AC9D-B1A6D35C5078}">
      <dsp:nvSpPr>
        <dsp:cNvPr id="0" name=""/>
        <dsp:cNvSpPr/>
      </dsp:nvSpPr>
      <dsp:spPr>
        <a:xfrm>
          <a:off x="5776270" y="2033819"/>
          <a:ext cx="1064593" cy="3920455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kern="1200" cap="none" normalizeH="0" baseline="0" dirty="0" smtClean="0">
              <a:ln/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Иноязычные источники</a:t>
          </a:r>
        </a:p>
      </dsp:txBody>
      <dsp:txXfrm>
        <a:off x="5807451" y="2065000"/>
        <a:ext cx="1002231" cy="3858093"/>
      </dsp:txXfrm>
    </dsp:sp>
    <dsp:sp modelId="{0E3FDCE3-4BC4-4EED-990A-AA8050C97122}">
      <dsp:nvSpPr>
        <dsp:cNvPr id="0" name=""/>
        <dsp:cNvSpPr/>
      </dsp:nvSpPr>
      <dsp:spPr>
        <a:xfrm>
          <a:off x="6930289" y="2033819"/>
          <a:ext cx="1064593" cy="3920455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kern="1200" cap="none" normalizeH="0" baseline="0" dirty="0" smtClean="0">
              <a:ln/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Литературные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none" strike="noStrike" kern="1200" cap="none" normalizeH="0" baseline="0" dirty="0" smtClean="0">
              <a:ln/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источники</a:t>
          </a:r>
        </a:p>
      </dsp:txBody>
      <dsp:txXfrm>
        <a:off x="6961470" y="2065000"/>
        <a:ext cx="1002231" cy="38580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195711-ABD8-4E62-9797-D53BD4AFE893}">
      <dsp:nvSpPr>
        <dsp:cNvPr id="0" name=""/>
        <dsp:cNvSpPr/>
      </dsp:nvSpPr>
      <dsp:spPr>
        <a:xfrm>
          <a:off x="853110" y="40356"/>
          <a:ext cx="1937116" cy="19371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животные</a:t>
          </a:r>
          <a:endParaRPr lang="ru-RU" sz="2300" kern="1200" dirty="0"/>
        </a:p>
      </dsp:txBody>
      <dsp:txXfrm>
        <a:off x="1111392" y="379352"/>
        <a:ext cx="1420552" cy="871702"/>
      </dsp:txXfrm>
    </dsp:sp>
    <dsp:sp modelId="{3A2520B7-9E3F-4306-B65B-B106CB69ACB9}">
      <dsp:nvSpPr>
        <dsp:cNvPr id="0" name=""/>
        <dsp:cNvSpPr/>
      </dsp:nvSpPr>
      <dsp:spPr>
        <a:xfrm>
          <a:off x="1552086" y="1251054"/>
          <a:ext cx="1937116" cy="19371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Части тела</a:t>
          </a:r>
          <a:endParaRPr lang="ru-RU" sz="2300" kern="1200" dirty="0"/>
        </a:p>
      </dsp:txBody>
      <dsp:txXfrm>
        <a:off x="2144521" y="1751476"/>
        <a:ext cx="1162270" cy="1065414"/>
      </dsp:txXfrm>
    </dsp:sp>
    <dsp:sp modelId="{A7186664-026F-4A19-AF86-AB4E2923963C}">
      <dsp:nvSpPr>
        <dsp:cNvPr id="0" name=""/>
        <dsp:cNvSpPr/>
      </dsp:nvSpPr>
      <dsp:spPr>
        <a:xfrm>
          <a:off x="154134" y="1251054"/>
          <a:ext cx="1937116" cy="19371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цвета</a:t>
          </a:r>
          <a:endParaRPr lang="ru-RU" sz="2300" kern="1200" dirty="0"/>
        </a:p>
      </dsp:txBody>
      <dsp:txXfrm>
        <a:off x="336546" y="1751476"/>
        <a:ext cx="1162270" cy="10654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E4495-776B-4DEA-BA8D-D1E8535E224F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E9A51-8368-4EB2-B143-9160350DAD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362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9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E9A51-8368-4EB2-B143-9160350DAD53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E9A51-8368-4EB2-B143-9160350DAD53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7B27E-C6F4-4E4E-A0A9-2763E40514D2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E9A51-8368-4EB2-B143-9160350DAD53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7B27E-C6F4-4E4E-A0A9-2763E40514D2}" type="slidenum">
              <a:rPr lang="ru-RU" smtClean="0"/>
              <a:pPr/>
              <a:t>12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E9A51-8368-4EB2-B143-9160350DAD53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7B27E-C6F4-4E4E-A0A9-2763E40514D2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E9A51-8368-4EB2-B143-9160350DAD53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7B27E-C6F4-4E4E-A0A9-2763E40514D2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7B27E-C6F4-4E4E-A0A9-2763E40514D2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D7B27E-C6F4-4E4E-A0A9-2763E40514D2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050" b="1" i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 b="1" i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CF5C-00A0-498C-A24E-F870E0D5F675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44099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4F14-045B-42EB-9F80-74700901A138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78689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E0FE3-1E44-403A-99B0-2F19E03BA98A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24740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104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F8FDB09-79F3-4B50-84BC-E43A8BCD33B4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192714"/>
      </p:ext>
    </p:extLst>
  </p:cSld>
  <p:clrMapOvr>
    <a:masterClrMapping/>
  </p:clrMapOvr>
  <p:transition spd="med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9400" y="609600"/>
            <a:ext cx="60960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7733562-C663-4007-A9FE-4EDF6A6F2F31}" type="datetime1">
              <a:rPr lang="ru-RU"/>
              <a:pPr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7E5C273-E711-4D7D-8D3E-3D1A077A504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12557"/>
      </p:ext>
    </p:extLst>
  </p:cSld>
  <p:clrMapOvr>
    <a:masterClrMapping/>
  </p:clrMapOvr>
  <p:transition spd="med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3CF5C-00A0-498C-A24E-F870E0D5F675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0008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9039A-2F1C-4420-B68A-E731BA633070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36285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5393-3863-4A65-9A0A-A566A041939E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3654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86063-4AAA-42E9-A622-43024808FFE8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117325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529AD-EAE7-4112-8992-B9912457923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55953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b="1" i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b="1" i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b="1" i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b="1" i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9039A-2F1C-4420-B68A-E731BA633070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59706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07721-EBB6-427F-ABEF-2549901D4045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62430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2C53-0EA1-49BC-B31C-03051067E2D3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71821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AC05-C77C-4D24-A903-5546C4B0D571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77214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4FC15-404B-4BAA-A743-BE2F9FA2010F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62043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14C00D-12D7-442D-8DD6-A85569E2A4F6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393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14C00D-12D7-442D-8DD6-A85569E2A4F6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745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14C00D-12D7-442D-8DD6-A85569E2A4F6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2754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14C00D-12D7-442D-8DD6-A85569E2A4F6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152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14C00D-12D7-442D-8DD6-A85569E2A4F6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5524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14C00D-12D7-442D-8DD6-A85569E2A4F6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66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A5393-3863-4A65-9A0A-A566A041939E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87033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64F14-045B-42EB-9F80-74700901A138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332165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E0FE3-1E44-403A-99B0-2F19E03BA98A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331496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F8FDB09-79F3-4B50-84BC-E43A8BCD33B4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089502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9400" y="609600"/>
            <a:ext cx="60960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7733562-C663-4007-A9FE-4EDF6A6F2F31}" type="datetime1">
              <a:rPr lang="ru-RU"/>
              <a:pPr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7E5C273-E711-4D7D-8D3E-3D1A077A504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207518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86063-4AAA-42E9-A622-43024808FFE8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19947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529AD-EAE7-4112-8992-B9912457923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22400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07721-EBB6-427F-ABEF-2549901D4045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98789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E2C53-0EA1-49BC-B31C-03051067E2D3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92529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3AC05-C77C-4D24-A903-5546C4B0D571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67631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4FC15-404B-4BAA-A743-BE2F9FA2010F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00398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14C00D-12D7-442D-8DD6-A85569E2A4F6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15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  <p:sldLayoutId id="2147484002" r:id="rId13"/>
    <p:sldLayoutId id="2147484003" r:id="rId14"/>
  </p:sldLayoutIdLst>
  <p:transition spd="med">
    <p:zoom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14C00D-12D7-442D-8DD6-A85569E2A4F6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6471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  <p:sldLayoutId id="2147484240" r:id="rId12"/>
    <p:sldLayoutId id="2147484241" r:id="rId13"/>
    <p:sldLayoutId id="2147484242" r:id="rId14"/>
    <p:sldLayoutId id="2147484243" r:id="rId15"/>
    <p:sldLayoutId id="2147484244" r:id="rId16"/>
    <p:sldLayoutId id="2147484245" r:id="rId17"/>
    <p:sldLayoutId id="2147484246" r:id="rId18"/>
    <p:sldLayoutId id="2147484247" r:id="rId19"/>
  </p:sldLayoutIdLst>
  <p:transition spd="med">
    <p:zoom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ssianculture.ru/zoomimg.asp?Name=39-78-1&amp;Lage=Tru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9156" y="326006"/>
            <a:ext cx="9036496" cy="132819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Научно-исследовательская 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русскому языку «Знакомьтесь, фразеологизмы!»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357158" y="1714488"/>
            <a:ext cx="8643998" cy="4857784"/>
          </a:xfrm>
        </p:spPr>
        <p:txBody>
          <a:bodyPr>
            <a:normAutofit fontScale="47500" lnSpcReduction="20000"/>
          </a:bodyPr>
          <a:lstStyle/>
          <a:p>
            <a:pPr>
              <a:buFontTx/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</a:t>
            </a:r>
            <a:r>
              <a:rPr lang="ru-RU" sz="2800" b="1" dirty="0" smtClean="0"/>
              <a:t> </a:t>
            </a:r>
          </a:p>
          <a:p>
            <a:pPr>
              <a:buFontTx/>
              <a:buNone/>
            </a:pPr>
            <a:endParaRPr lang="ru-RU" sz="2400" b="1" dirty="0">
              <a:solidFill>
                <a:schemeClr val="accent4">
                  <a:lumMod val="10000"/>
                </a:schemeClr>
              </a:solidFill>
            </a:endParaRPr>
          </a:p>
          <a:p>
            <a:pPr algn="r">
              <a:buFontTx/>
              <a:buNone/>
            </a:pP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</a:rPr>
              <a:t>                            </a:t>
            </a:r>
          </a:p>
          <a:p>
            <a:pPr algn="r">
              <a:buFontTx/>
              <a:buNone/>
            </a:pP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работа</a:t>
            </a:r>
          </a:p>
          <a:p>
            <a:pPr algn="r">
              <a:buFontTx/>
              <a:buNone/>
            </a:pPr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учеников 7А1 класса</a:t>
            </a:r>
          </a:p>
          <a:p>
            <a:pPr algn="r">
              <a:buFontTx/>
              <a:buNone/>
            </a:pPr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УВКШГ №68 г. Бишкек</a:t>
            </a:r>
          </a:p>
          <a:p>
            <a:pPr algn="r">
              <a:buFontTx/>
              <a:buNone/>
            </a:pPr>
            <a:r>
              <a:rPr lang="ky-KG" sz="3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Өзгөрүшовой </a:t>
            </a:r>
            <a:r>
              <a:rPr lang="ky-KG" sz="3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Айдай</a:t>
            </a:r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3600" b="1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Батыркановой</a:t>
            </a:r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Ажар</a:t>
            </a:r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r">
              <a:buFontTx/>
              <a:buNone/>
            </a:pPr>
            <a:endParaRPr lang="ru-RU" sz="3600" b="1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buFontTx/>
              <a:buNone/>
            </a:pPr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</a:t>
            </a:r>
            <a:r>
              <a:rPr lang="ru-RU" sz="36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</a:t>
            </a:r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r">
              <a:buNone/>
            </a:pPr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учитель русского языка и литературы</a:t>
            </a:r>
            <a:endParaRPr lang="ru-RU" sz="36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buFontTx/>
              <a:buNone/>
            </a:pPr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Раимбекова</a:t>
            </a:r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Нургуль</a:t>
            </a:r>
            <a:r>
              <a:rPr lang="ru-RU" sz="36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Камилжановна</a:t>
            </a:r>
            <a:endParaRPr lang="ru-RU" sz="36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endParaRPr lang="ru-RU" sz="36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pPr>
              <a:buFontTx/>
              <a:buNone/>
            </a:pPr>
            <a:endParaRPr lang="ru-RU" dirty="0"/>
          </a:p>
          <a:p>
            <a:pPr>
              <a:buFontTx/>
              <a:buNone/>
            </a:pPr>
            <a:r>
              <a:rPr lang="ru-RU" dirty="0"/>
              <a:t>           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0697487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570" y="260648"/>
            <a:ext cx="6554867" cy="1524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2222" y="1916832"/>
            <a:ext cx="8229600" cy="3744416"/>
          </a:xfrm>
        </p:spPr>
        <p:txBody>
          <a:bodyPr>
            <a:normAutofit fontScale="92500" lnSpcReduction="10000"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человек в своей жизни не раз слышал и употреблял фразеологизмы. Но не всегда мы задумываемся о том, понимает ли собеседник сказанные нами фразы, их значение.</a:t>
            </a:r>
          </a:p>
        </p:txBody>
      </p:sp>
    </p:spTree>
    <p:extLst>
      <p:ext uri="{BB962C8B-B14F-4D97-AF65-F5344CB8AC3E}">
        <p14:creationId xmlns:p14="http://schemas.microsoft.com/office/powerpoint/2010/main" val="253201722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554867" cy="123596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916832"/>
            <a:ext cx="8229600" cy="4104456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None/>
            </a:pPr>
            <a:r>
              <a:rPr lang="ru-RU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Составлен план работы и определены основные задачи.</a:t>
            </a:r>
          </a:p>
          <a:p>
            <a:pPr marL="514350" indent="-514350">
              <a:buNone/>
            </a:pPr>
            <a:r>
              <a:rPr lang="ru-RU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2.Отобрана литература, изучены различные источники информации. Составлена анкета и проведено предварительное анкетирование учащихся.</a:t>
            </a:r>
          </a:p>
          <a:p>
            <a:pPr marL="0" indent="0">
              <a:buNone/>
            </a:pPr>
            <a:r>
              <a:rPr lang="ru-RU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    Произведён анализ собранных материалов.</a:t>
            </a:r>
          </a:p>
          <a:p>
            <a:pPr marL="0" indent="0">
              <a:buNone/>
            </a:pPr>
            <a:r>
              <a:rPr lang="ru-RU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  Обобщены полученные результаты и</a:t>
            </a:r>
          </a:p>
          <a:p>
            <a:pPr>
              <a:buNone/>
            </a:pPr>
            <a:r>
              <a:rPr lang="ru-RU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составлена презентация. </a:t>
            </a:r>
          </a:p>
          <a:p>
            <a:endParaRPr lang="ru-RU" sz="2800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5437" y="642918"/>
            <a:ext cx="7839647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/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НАЙТИ ОТВЕТЫ НА СВОИ ВОПРОСЫ</a:t>
            </a:r>
            <a:endParaRPr lang="ru-RU" sz="2800" b="1" dirty="0">
              <a:ln/>
              <a:solidFill>
                <a:schemeClr val="accent3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rot="5400000">
            <a:off x="2779364" y="229332"/>
            <a:ext cx="691226" cy="2720565"/>
          </a:xfrm>
          <a:prstGeom prst="straightConnector1">
            <a:avLst/>
          </a:prstGeom>
          <a:ln>
            <a:solidFill>
              <a:schemeClr val="bg1">
                <a:lumMod val="20000"/>
                <a:lumOff val="80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3" idx="2"/>
          </p:cNvCxnSpPr>
          <p:nvPr/>
        </p:nvCxnSpPr>
        <p:spPr>
          <a:xfrm flipH="1">
            <a:off x="3357557" y="1166138"/>
            <a:ext cx="1127704" cy="2762929"/>
          </a:xfrm>
          <a:prstGeom prst="straightConnector1">
            <a:avLst/>
          </a:prstGeom>
          <a:ln>
            <a:solidFill>
              <a:schemeClr val="bg1">
                <a:lumMod val="20000"/>
                <a:lumOff val="80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485260" y="1244001"/>
            <a:ext cx="1301184" cy="2620054"/>
          </a:xfrm>
          <a:prstGeom prst="straightConnector1">
            <a:avLst/>
          </a:prstGeom>
          <a:ln>
            <a:solidFill>
              <a:schemeClr val="bg1">
                <a:lumMod val="20000"/>
                <a:lumOff val="80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460531" y="1234456"/>
            <a:ext cx="2265598" cy="405474"/>
          </a:xfrm>
          <a:prstGeom prst="straightConnector1">
            <a:avLst/>
          </a:prstGeom>
          <a:ln>
            <a:solidFill>
              <a:schemeClr val="bg1">
                <a:lumMod val="20000"/>
                <a:lumOff val="80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5176" y="1958844"/>
            <a:ext cx="17859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5987" y="3950811"/>
            <a:ext cx="2143140" cy="7386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СЛОВАРИ,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91562" y="1700164"/>
            <a:ext cx="1571636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25000"/>
                  </a:schemeClr>
                </a:solidFill>
                <a:latin typeface="Gabriola" pitchFamily="82" charset="0"/>
              </a:rPr>
              <a:t>   </a:t>
            </a:r>
            <a:r>
              <a:rPr lang="ru-RU" sz="20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</a:t>
            </a:r>
            <a:endParaRPr lang="ru-RU" sz="2000" dirty="0">
              <a:solidFill>
                <a:schemeClr val="accent3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22585" y="3909680"/>
            <a:ext cx="2198809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Учителя,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72869"/>
            <a:ext cx="6554867" cy="875928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Наше исследование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86182" y="1071546"/>
            <a:ext cx="4900618" cy="523777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Фразеологизмы существуют на протяжении всей истории языка. Ещё М. В. Ломоносов, составляя план словаря русского литературного языка, указывал, что в него должны войти «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фразесы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идеоматизмы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«речения», то есть обороты, выражения.</a:t>
            </a:r>
          </a:p>
          <a:p>
            <a:pPr marL="0" indent="0">
              <a:buNone/>
            </a:pPr>
            <a:endParaRPr lang="ru-RU" sz="2800" dirty="0">
              <a:solidFill>
                <a:schemeClr val="accent3">
                  <a:lumMod val="25000"/>
                </a:schemeClr>
              </a:solidFill>
              <a:latin typeface="Gabriola" pitchFamily="82" charset="0"/>
            </a:endParaRPr>
          </a:p>
        </p:txBody>
      </p:sp>
      <p:pic>
        <p:nvPicPr>
          <p:cNvPr id="5" name="Рисунок 4" descr="http://www.russianculture.ru/Culture_img/39-78-1m.jpg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829" y="1340768"/>
            <a:ext cx="3286148" cy="4320480"/>
          </a:xfrm>
          <a:prstGeom prst="rect">
            <a:avLst/>
          </a:prstGeom>
          <a:ln w="190500" cap="sq">
            <a:solidFill>
              <a:schemeClr val="accent3">
                <a:lumMod val="1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5380142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071670" y="1285860"/>
            <a:ext cx="4643470" cy="161681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Plain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spc="150" normalizeH="0" baseline="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 pitchFamily="34" charset="0"/>
              <a:ea typeface="Calibri" pitchFamily="34" charset="0"/>
              <a:cs typeface="Corbel,Bold" charset="-52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spc="150" normalizeH="0" baseline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orbel,Bold" charset="-52"/>
              </a:rPr>
              <a:t>   </a:t>
            </a:r>
            <a:r>
              <a:rPr kumimoji="0" lang="ru-RU" sz="4400" b="1" i="0" u="none" strike="noStrike" spc="150" normalizeH="0" baseline="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orbel,Bold" charset="-52"/>
              </a:rPr>
              <a:t>ФРАЗЕ</a:t>
            </a:r>
            <a:r>
              <a:rPr kumimoji="0" lang="ru-RU" sz="4400" b="1" i="0" u="none" strike="noStrike" spc="150" normalizeH="0" baseline="0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orbel,Bold" charset="-52"/>
              </a:rPr>
              <a:t>О</a:t>
            </a:r>
            <a:r>
              <a:rPr kumimoji="0" lang="ru-RU" sz="4400" b="1" i="0" u="none" strike="noStrike" spc="150" normalizeH="0" baseline="0" dirty="0" smtClean="0">
                <a:ln w="11430"/>
                <a:solidFill>
                  <a:srgbClr val="00B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orbel,Bold" charset="-52"/>
              </a:rPr>
              <a:t>ЛОГИЯ</a:t>
            </a:r>
            <a:r>
              <a:rPr kumimoji="0" lang="ru-RU" sz="3200" b="1" i="0" u="none" strike="noStrike" spc="150" normalizeH="0" baseline="0" dirty="0" smtClean="0">
                <a:ln w="11430"/>
                <a:solidFill>
                  <a:srgbClr val="F8F8F8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orbel,Bold" charset="-52"/>
              </a:rPr>
              <a:t> </a:t>
            </a:r>
            <a:r>
              <a:rPr kumimoji="0" lang="ru-RU" sz="2400" b="1" i="0" u="none" strike="noStrike" spc="150" normalizeH="0" baseline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orbel,Bold" charset="-52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 pitchFamily="34" charset="0"/>
              <a:ea typeface="Calibri" pitchFamily="34" charset="0"/>
              <a:cs typeface="Corbel,Bold" charset="-5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0" u="none" strike="noStrike" spc="150" normalizeH="0" baseline="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 pitchFamily="34" charset="0"/>
              <a:ea typeface="Calibri" pitchFamily="34" charset="0"/>
              <a:cs typeface="Corbel,Bold" charset="-5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0" u="none" strike="noStrike" spc="150" normalizeH="0" baseline="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libri" pitchFamily="34" charset="0"/>
              <a:ea typeface="Calibri" pitchFamily="34" charset="0"/>
              <a:cs typeface="Corbel,Bold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142852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</a:t>
            </a:r>
            <a:r>
              <a:rPr lang="ru-RU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ФРАЗЕОЛОГИЯ?</a:t>
            </a:r>
            <a:endParaRPr lang="ru-RU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10" y="3571876"/>
            <a:ext cx="2334293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Corbel,Italic" charset="-52"/>
              </a:rPr>
              <a:t>фразис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(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phrasis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)</a:t>
            </a:r>
          </a:p>
          <a:p>
            <a:pPr algn="ctr"/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Corbel,Italic" charset="-52"/>
              </a:rPr>
              <a:t>–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Corbel" pitchFamily="34" charset="0"/>
              </a:rPr>
              <a:t>выражение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2160" y="3690059"/>
            <a:ext cx="2143141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Calibri" pitchFamily="34" charset="0"/>
                <a:cs typeface="Corbel,Italic" charset="-52"/>
              </a:rPr>
              <a:t>логос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Calibri" pitchFamily="34" charset="0"/>
                <a:cs typeface="Corbel,Italic" charset="-52"/>
              </a:rPr>
              <a:t> 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(</a:t>
            </a:r>
            <a:r>
              <a:rPr kumimoji="0" lang="ru-RU" sz="2400" b="0" i="1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logos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) 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itchFamily="34" charset="0"/>
                <a:ea typeface="Calibri" pitchFamily="34" charset="0"/>
                <a:cs typeface="Corbel,Italic" charset="-52"/>
              </a:rPr>
              <a:t>-учение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14480" y="5072074"/>
            <a:ext cx="5593824" cy="107721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Gabriola" pitchFamily="82" charset="0"/>
              </a:rPr>
              <a:t>наука о значении и происхождении устойчивых выражений</a:t>
            </a:r>
            <a:endParaRPr lang="ru-RU" sz="3200" b="1" i="1" dirty="0">
              <a:solidFill>
                <a:schemeClr val="bg1"/>
              </a:solidFill>
              <a:latin typeface="Gabriola" pitchFamily="82" charset="0"/>
            </a:endParaRPr>
          </a:p>
        </p:txBody>
      </p:sp>
      <p:cxnSp>
        <p:nvCxnSpPr>
          <p:cNvPr id="20" name="Прямая со стрелкой 19"/>
          <p:cNvCxnSpPr>
            <a:stCxn id="14" idx="2"/>
            <a:endCxn id="15" idx="0"/>
          </p:cNvCxnSpPr>
          <p:nvPr/>
        </p:nvCxnSpPr>
        <p:spPr>
          <a:xfrm flipH="1">
            <a:off x="4511392" y="4521056"/>
            <a:ext cx="2572339" cy="5510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027" idx="2"/>
            <a:endCxn id="11" idx="0"/>
          </p:cNvCxnSpPr>
          <p:nvPr/>
        </p:nvCxnSpPr>
        <p:spPr>
          <a:xfrm rot="5400000">
            <a:off x="2767131" y="1945601"/>
            <a:ext cx="669201" cy="2583348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1027" idx="2"/>
            <a:endCxn id="14" idx="0"/>
          </p:cNvCxnSpPr>
          <p:nvPr/>
        </p:nvCxnSpPr>
        <p:spPr>
          <a:xfrm rot="16200000" flipH="1">
            <a:off x="5344876" y="1951204"/>
            <a:ext cx="787384" cy="2690326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6" name="Picture 3" descr="E:\Documents and Settings\IRA\My Documents\КАРТИНКИ\ЛЮДИ, одежда\smiley1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142984"/>
            <a:ext cx="1071570" cy="1071570"/>
          </a:xfrm>
          <a:prstGeom prst="rect">
            <a:avLst/>
          </a:prstGeom>
          <a:noFill/>
        </p:spPr>
      </p:pic>
      <p:cxnSp>
        <p:nvCxnSpPr>
          <p:cNvPr id="59" name="Прямая со стрелкой 58"/>
          <p:cNvCxnSpPr>
            <a:stCxn id="11" idx="2"/>
            <a:endCxn id="15" idx="0"/>
          </p:cNvCxnSpPr>
          <p:nvPr/>
        </p:nvCxnSpPr>
        <p:spPr>
          <a:xfrm>
            <a:off x="1810057" y="4402873"/>
            <a:ext cx="2701335" cy="6692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43051"/>
            <a:ext cx="8686800" cy="4666270"/>
          </a:xfrm>
          <a:noFill/>
          <a:ln w="76200">
            <a:solidFill>
              <a:schemeClr val="tx1"/>
            </a:solidFill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800" b="1" dirty="0">
                <a:solidFill>
                  <a:schemeClr val="tx2"/>
                </a:solidFill>
                <a:latin typeface="Gabriola" pitchFamily="82" charset="0"/>
              </a:rPr>
              <a:t>           </a:t>
            </a:r>
            <a:r>
              <a:rPr lang="ru-RU" sz="36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Фразеологизм</a:t>
            </a:r>
            <a:r>
              <a:rPr lang="ru-RU" sz="3600" b="1" dirty="0">
                <a:solidFill>
                  <a:schemeClr val="hlink"/>
                </a:solidFill>
                <a:latin typeface="Gabriola" pitchFamily="82" charset="0"/>
              </a:rPr>
              <a:t> </a:t>
            </a:r>
            <a:r>
              <a:rPr lang="ru-RU" sz="3600" b="1" dirty="0">
                <a:solidFill>
                  <a:schemeClr val="tx2"/>
                </a:solidFill>
                <a:latin typeface="Gabriola" pitchFamily="82" charset="0"/>
              </a:rPr>
              <a:t>–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устойчивое сочетание слов, которое выражает целостное значение и по функции соотносится с отдельным словом. Например: </a:t>
            </a:r>
            <a:r>
              <a:rPr lang="ru-RU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душа в пятки уходит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становится страшно; </a:t>
            </a:r>
            <a:r>
              <a:rPr lang="ru-RU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душа в душу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дружно; души не чаять – сильно любить.</a:t>
            </a: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914400" y="260648"/>
            <a:ext cx="7391400" cy="140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</a:t>
            </a:r>
            <a:endParaRPr lang="ru-RU" sz="32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4041" name="Picture 9" descr="MCj0349133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85728"/>
            <a:ext cx="1889878" cy="180119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1074B-4CD8-4F51-96CC-1DD109356111}" type="slidenum">
              <a:rPr lang="ru-RU"/>
              <a:pPr/>
              <a:t>16</a:t>
            </a:fld>
            <a:endParaRPr lang="ru-RU"/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2987824" y="381000"/>
            <a:ext cx="6336704" cy="692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ru-RU" sz="28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в языке: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 слова,     </a:t>
            </a:r>
          </a:p>
          <a:p>
            <a:pPr marL="354013" indent="-354013" algn="l">
              <a:buFontTx/>
              <a:buNone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называют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предметы,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признаки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</a:t>
            </a:r>
            <a:r>
              <a:rPr lang="ru-RU" sz="32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</a:t>
            </a:r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состоят из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 и  </a:t>
            </a:r>
          </a:p>
          <a:p>
            <a:pPr marL="354013" indent="-354013" algn="l">
              <a:buFontTx/>
              <a:buNone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более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самостоятельных слов, по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значению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отличие от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словосочетания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равны</a:t>
            </a:r>
          </a:p>
          <a:p>
            <a:pPr marL="354013" indent="-354013" algn="l">
              <a:buFontTx/>
              <a:buNone/>
            </a:pP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одному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слову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Синтаксическая </a:t>
            </a:r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роль: </a:t>
            </a:r>
            <a:endParaRPr lang="ru-RU" sz="32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4013" indent="-354013" algn="l">
              <a:buFontTx/>
              <a:buNone/>
            </a:pPr>
            <a:r>
              <a:rPr lang="ru-RU" sz="32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предложении  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выступают в роли  одного члена  предложения</a:t>
            </a:r>
            <a:r>
              <a:rPr lang="ru-RU" sz="32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 используются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54013" indent="-354013" algn="l">
              <a:buFontTx/>
              <a:buNone/>
            </a:pPr>
            <a:r>
              <a:rPr lang="ru-RU" sz="3200" dirty="0" smtClean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выразительности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</a:t>
            </a:r>
          </a:p>
          <a:p>
            <a:endParaRPr lang="ru-RU" sz="2800" dirty="0" smtClean="0">
              <a:latin typeface="Gabriola" pitchFamily="82" charset="0"/>
            </a:endParaRPr>
          </a:p>
        </p:txBody>
      </p:sp>
      <p:pic>
        <p:nvPicPr>
          <p:cNvPr id="68614" name="Picture 6" descr="an00790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412" y="2144790"/>
            <a:ext cx="2922588" cy="3048000"/>
          </a:xfrm>
          <a:prstGeom prst="rect">
            <a:avLst/>
          </a:prstGeom>
          <a:noFill/>
        </p:spPr>
      </p:pic>
      <p:sp>
        <p:nvSpPr>
          <p:cNvPr id="68617" name="AutoShape 9"/>
          <p:cNvSpPr>
            <a:spLocks noChangeArrowheads="1"/>
          </p:cNvSpPr>
          <p:nvPr/>
        </p:nvSpPr>
        <p:spPr bwMode="auto">
          <a:xfrm>
            <a:off x="2857488" y="571480"/>
            <a:ext cx="304800" cy="5334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8618" name="AutoShape 10"/>
          <p:cNvSpPr>
            <a:spLocks noChangeArrowheads="1"/>
          </p:cNvSpPr>
          <p:nvPr/>
        </p:nvSpPr>
        <p:spPr bwMode="auto">
          <a:xfrm>
            <a:off x="2786050" y="2000240"/>
            <a:ext cx="500066" cy="461962"/>
          </a:xfrm>
          <a:prstGeom prst="star4">
            <a:avLst>
              <a:gd name="adj" fmla="val 125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68620" name="AutoShape 12"/>
          <p:cNvSpPr>
            <a:spLocks noChangeArrowheads="1"/>
          </p:cNvSpPr>
          <p:nvPr/>
        </p:nvSpPr>
        <p:spPr bwMode="auto">
          <a:xfrm>
            <a:off x="3071802" y="4357694"/>
            <a:ext cx="304800" cy="533400"/>
          </a:xfrm>
          <a:prstGeom prst="star4">
            <a:avLst>
              <a:gd name="adj" fmla="val 125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191700"/>
            <a:ext cx="8184694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    </a:t>
            </a:r>
            <a:r>
              <a:rPr lang="ru-RU" sz="4000" b="1" dirty="0" smtClean="0">
                <a:ln/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 УЗНАТЬ  ТОЛКОВАНИЕ? </a:t>
            </a:r>
            <a:endParaRPr lang="ru-RU" sz="4000" b="1" dirty="0">
              <a:ln/>
              <a:solidFill>
                <a:schemeClr val="accent3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8926" y="1071546"/>
            <a:ext cx="271464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СЛОВАРИ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194" name="Рисунок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3" y="2000241"/>
            <a:ext cx="1644086" cy="235745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Рисунок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8066" y="3786190"/>
            <a:ext cx="1892326" cy="250033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7" name="Рисунок 4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3857628"/>
            <a:ext cx="1643074" cy="251354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8" name="Picture 6" descr="C:\Documents and Settings\FORWARD\Desktop\ФРАЗЕОЛОГИЗМЫ\16bd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93372" y="2129386"/>
            <a:ext cx="1701055" cy="242889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" name="Прямая со стрелкой 10"/>
          <p:cNvCxnSpPr>
            <a:stCxn id="4" idx="2"/>
            <a:endCxn id="8194" idx="3"/>
          </p:cNvCxnSpPr>
          <p:nvPr/>
        </p:nvCxnSpPr>
        <p:spPr>
          <a:xfrm rot="5400000">
            <a:off x="2667922" y="381915"/>
            <a:ext cx="343920" cy="2892732"/>
          </a:xfrm>
          <a:prstGeom prst="straightConnector1">
            <a:avLst/>
          </a:prstGeom>
          <a:ln>
            <a:solidFill>
              <a:schemeClr val="bg1">
                <a:lumMod val="20000"/>
                <a:lumOff val="80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4" idx="2"/>
            <a:endCxn id="8196" idx="3"/>
          </p:cNvCxnSpPr>
          <p:nvPr/>
        </p:nvCxnSpPr>
        <p:spPr>
          <a:xfrm rot="16200000" flipH="1">
            <a:off x="3960304" y="1982264"/>
            <a:ext cx="2129869" cy="1477981"/>
          </a:xfrm>
          <a:prstGeom prst="straightConnector1">
            <a:avLst/>
          </a:prstGeom>
          <a:ln>
            <a:solidFill>
              <a:schemeClr val="bg1">
                <a:lumMod val="20000"/>
                <a:lumOff val="80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4" idx="2"/>
            <a:endCxn id="8198" idx="3"/>
          </p:cNvCxnSpPr>
          <p:nvPr/>
        </p:nvCxnSpPr>
        <p:spPr>
          <a:xfrm>
            <a:off x="4286248" y="1656321"/>
            <a:ext cx="3857652" cy="473065"/>
          </a:xfrm>
          <a:prstGeom prst="straightConnector1">
            <a:avLst/>
          </a:prstGeom>
          <a:ln>
            <a:solidFill>
              <a:schemeClr val="bg1">
                <a:lumMod val="20000"/>
                <a:lumOff val="80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4" idx="2"/>
            <a:endCxn id="8197" idx="3"/>
          </p:cNvCxnSpPr>
          <p:nvPr/>
        </p:nvCxnSpPr>
        <p:spPr>
          <a:xfrm rot="5400000">
            <a:off x="2667670" y="2239049"/>
            <a:ext cx="2201307" cy="1035851"/>
          </a:xfrm>
          <a:prstGeom prst="straightConnector1">
            <a:avLst/>
          </a:prstGeom>
          <a:ln>
            <a:solidFill>
              <a:schemeClr val="bg1">
                <a:lumMod val="20000"/>
                <a:lumOff val="80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6787" y="2519179"/>
            <a:ext cx="4608512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/>
                <a:solidFill>
                  <a:schemeClr val="accent3"/>
                </a:solidFill>
                <a:latin typeface="Bookman Old Style" pitchFamily="18" charset="0"/>
              </a:rPr>
              <a:t>    </a:t>
            </a:r>
            <a:r>
              <a:rPr lang="ru-RU" sz="2400" b="1" dirty="0" smtClean="0">
                <a:ln/>
                <a:solidFill>
                  <a:schemeClr val="accent3">
                    <a:lumMod val="25000"/>
                  </a:schemeClr>
                </a:solidFill>
                <a:latin typeface="Bookman Old Style" pitchFamily="18" charset="0"/>
              </a:rPr>
              <a:t>ЦЕНИТЕЛИ И ЗНАТОКИ НАРОДНОЙ МУДРОСТИ</a:t>
            </a:r>
            <a:endParaRPr lang="ru-RU" sz="3600" b="1" dirty="0">
              <a:ln/>
              <a:solidFill>
                <a:schemeClr val="accent3">
                  <a:lumMod val="2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2632908"/>
            <a:ext cx="1342034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25000"/>
                  </a:schemeClr>
                </a:solidFill>
                <a:latin typeface="Gabriola" pitchFamily="82" charset="0"/>
              </a:rPr>
              <a:t>В.И.Даль</a:t>
            </a:r>
            <a:endParaRPr lang="ru-RU" sz="2400" b="1" dirty="0">
              <a:solidFill>
                <a:schemeClr val="tx2">
                  <a:lumMod val="25000"/>
                </a:schemeClr>
              </a:solidFill>
              <a:latin typeface="Gabriola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6376" y="6335886"/>
            <a:ext cx="1928733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25000"/>
                  </a:schemeClr>
                </a:solidFill>
                <a:latin typeface="Gabriola" pitchFamily="82" charset="0"/>
              </a:rPr>
              <a:t>И.М.Снегирёв</a:t>
            </a:r>
            <a:endParaRPr lang="ru-RU" sz="2400" b="1" dirty="0">
              <a:solidFill>
                <a:schemeClr val="tx2">
                  <a:lumMod val="25000"/>
                </a:schemeClr>
              </a:solidFill>
              <a:latin typeface="Gabriola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72264" y="6321780"/>
            <a:ext cx="2571736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25000"/>
                  </a:schemeClr>
                </a:solidFill>
                <a:latin typeface="Gabriola" pitchFamily="82" charset="0"/>
              </a:rPr>
              <a:t>В.В.Виноградов</a:t>
            </a:r>
            <a:endParaRPr lang="ru-RU" sz="2800" b="1" dirty="0">
              <a:solidFill>
                <a:schemeClr val="tx2">
                  <a:lumMod val="25000"/>
                </a:schemeClr>
              </a:solidFill>
              <a:latin typeface="Gabriola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96335" y="2680716"/>
            <a:ext cx="1475961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25000"/>
                  </a:schemeClr>
                </a:solidFill>
                <a:latin typeface="Gabriola" pitchFamily="82" charset="0"/>
              </a:rPr>
              <a:t>Б.А.Ларин</a:t>
            </a:r>
            <a:endParaRPr lang="ru-RU" sz="2400" b="1" dirty="0">
              <a:solidFill>
                <a:schemeClr val="tx2">
                  <a:lumMod val="25000"/>
                </a:schemeClr>
              </a:solidFill>
              <a:latin typeface="Gabriola" pitchFamily="82" charset="0"/>
            </a:endParaRPr>
          </a:p>
        </p:txBody>
      </p:sp>
      <p:pic>
        <p:nvPicPr>
          <p:cNvPr id="6146" name="Picture 2" descr="C:\Documents and Settings\FORWARD\Desktop\ФРАЗЕОЛОГИЗМЫ\d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028" y="366370"/>
            <a:ext cx="1768455" cy="2079703"/>
          </a:xfrm>
          <a:prstGeom prst="ellipse">
            <a:avLst/>
          </a:prstGeom>
          <a:ln w="190500" cap="rnd">
            <a:solidFill>
              <a:schemeClr val="tx2">
                <a:lumMod val="2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7" name="Picture 3" descr="C:\Documents and Settings\FORWARD\Desktop\ФРАЗЕОЛОГИЗМЫ\Snegire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925" y="4003006"/>
            <a:ext cx="1643074" cy="2139817"/>
          </a:xfrm>
          <a:prstGeom prst="ellipse">
            <a:avLst/>
          </a:prstGeom>
          <a:ln w="190500" cap="rnd">
            <a:solidFill>
              <a:schemeClr val="tx2">
                <a:lumMod val="2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8" name="Picture 4" descr="C:\Documents and Settings\FORWARD\Desktop\ФРАЗЕОЛОГИЗМЫ\Vinogrado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75986" y="4166236"/>
            <a:ext cx="1428760" cy="1945546"/>
          </a:xfrm>
          <a:prstGeom prst="ellipse">
            <a:avLst/>
          </a:prstGeom>
          <a:ln w="190500" cap="rnd">
            <a:solidFill>
              <a:schemeClr val="tx2">
                <a:lumMod val="2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9" name="Picture 5" descr="C:\Documents and Settings\FORWARD\Desktop\ФРАЗЕОЛОГИЗМЫ\Борис_Александрович_Лари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47424" y="455239"/>
            <a:ext cx="1285884" cy="2128360"/>
          </a:xfrm>
          <a:prstGeom prst="ellipse">
            <a:avLst/>
          </a:prstGeom>
          <a:ln w="190500" cap="rnd">
            <a:solidFill>
              <a:schemeClr val="tx2">
                <a:lumMod val="2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50" name="Picture 6" descr="C:\Documents and Settings\FORWARD\Desktop\ФРАЗЕОЛОГИЗМЫ\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81377" y="4126147"/>
            <a:ext cx="1357312" cy="1999773"/>
          </a:xfrm>
          <a:prstGeom prst="ellipse">
            <a:avLst/>
          </a:prstGeom>
          <a:ln w="190500" cap="rnd">
            <a:solidFill>
              <a:schemeClr val="tx2">
                <a:lumMod val="2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/>
          <p:cNvSpPr txBox="1"/>
          <p:nvPr/>
        </p:nvSpPr>
        <p:spPr>
          <a:xfrm>
            <a:off x="4181377" y="6314897"/>
            <a:ext cx="1510157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25000"/>
                  </a:schemeClr>
                </a:solidFill>
                <a:latin typeface="Gabriola" pitchFamily="82" charset="0"/>
              </a:rPr>
              <a:t>В.П.Жуков</a:t>
            </a:r>
            <a:endParaRPr lang="ru-RU" sz="2400" b="1" dirty="0">
              <a:solidFill>
                <a:schemeClr val="tx2">
                  <a:lumMod val="25000"/>
                </a:schemeClr>
              </a:solidFill>
              <a:latin typeface="Gabriola" pitchFamily="82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 flipV="1">
            <a:off x="2541796" y="1580152"/>
            <a:ext cx="2304254" cy="932100"/>
          </a:xfrm>
          <a:prstGeom prst="straightConnector1">
            <a:avLst/>
          </a:prstGeom>
          <a:ln>
            <a:solidFill>
              <a:schemeClr val="bg1">
                <a:lumMod val="20000"/>
                <a:lumOff val="80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2302315" y="3344427"/>
            <a:ext cx="2551486" cy="901199"/>
          </a:xfrm>
          <a:prstGeom prst="straightConnector1">
            <a:avLst/>
          </a:prstGeom>
          <a:ln>
            <a:solidFill>
              <a:schemeClr val="bg1">
                <a:lumMod val="20000"/>
                <a:lumOff val="80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4882826" y="3357103"/>
            <a:ext cx="2429370" cy="885874"/>
          </a:xfrm>
          <a:prstGeom prst="straightConnector1">
            <a:avLst/>
          </a:prstGeom>
          <a:ln>
            <a:solidFill>
              <a:schemeClr val="bg1">
                <a:lumMod val="20000"/>
                <a:lumOff val="80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4853801" y="1812167"/>
            <a:ext cx="2137657" cy="700085"/>
          </a:xfrm>
          <a:prstGeom prst="straightConnector1">
            <a:avLst/>
          </a:prstGeom>
          <a:ln>
            <a:solidFill>
              <a:schemeClr val="bg1">
                <a:lumMod val="20000"/>
                <a:lumOff val="80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2" idx="2"/>
            <a:endCxn id="6150" idx="0"/>
          </p:cNvCxnSpPr>
          <p:nvPr/>
        </p:nvCxnSpPr>
        <p:spPr>
          <a:xfrm>
            <a:off x="4851043" y="3350176"/>
            <a:ext cx="8990" cy="775971"/>
          </a:xfrm>
          <a:prstGeom prst="straightConnector1">
            <a:avLst/>
          </a:prstGeom>
          <a:ln>
            <a:solidFill>
              <a:schemeClr val="bg1">
                <a:lumMod val="20000"/>
                <a:lumOff val="80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404664"/>
            <a:ext cx="8001055" cy="95410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ФРАЗЕОЛОГИЧЕСКИЕ ОБОРОТЫ РАЗЛИЧНЫ ПО СВОЕМУ ПРОИСХОЖДЕНИЮ</a:t>
            </a:r>
            <a:endParaRPr lang="ru-RU" sz="28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472" y="2214554"/>
            <a:ext cx="412305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25000"/>
                  </a:schemeClr>
                </a:solidFill>
                <a:latin typeface="Gabriola" pitchFamily="82" charset="0"/>
              </a:rPr>
              <a:t>СОБСТВЕННО - РУССКИЕ</a:t>
            </a:r>
            <a:endParaRPr lang="ru-RU" sz="2400" b="1" dirty="0">
              <a:solidFill>
                <a:schemeClr val="tx2">
                  <a:lumMod val="25000"/>
                </a:schemeClr>
              </a:solidFill>
              <a:latin typeface="Gabriola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43570" y="2214554"/>
            <a:ext cx="336489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25000"/>
                  </a:schemeClr>
                </a:solidFill>
                <a:latin typeface="Gabriola" pitchFamily="82" charset="0"/>
              </a:rPr>
              <a:t>ЗАИМСТВОВАННЫЕ</a:t>
            </a:r>
            <a:endParaRPr lang="ru-RU" sz="2400" b="1" dirty="0">
              <a:solidFill>
                <a:schemeClr val="tx2">
                  <a:lumMod val="25000"/>
                </a:schemeClr>
              </a:solidFill>
              <a:latin typeface="Gabriola" pitchFamily="82" charset="0"/>
            </a:endParaRPr>
          </a:p>
        </p:txBody>
      </p:sp>
      <p:cxnSp>
        <p:nvCxnSpPr>
          <p:cNvPr id="6" name="Прямая со стрелкой 5"/>
          <p:cNvCxnSpPr>
            <a:stCxn id="2" idx="2"/>
            <a:endCxn id="3" idx="0"/>
          </p:cNvCxnSpPr>
          <p:nvPr/>
        </p:nvCxnSpPr>
        <p:spPr>
          <a:xfrm flipH="1">
            <a:off x="2632998" y="1358771"/>
            <a:ext cx="1939002" cy="855783"/>
          </a:xfrm>
          <a:prstGeom prst="straightConnector1">
            <a:avLst/>
          </a:prstGeom>
          <a:ln>
            <a:solidFill>
              <a:schemeClr val="bg1">
                <a:lumMod val="20000"/>
                <a:lumOff val="80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2" idx="2"/>
            <a:endCxn id="4" idx="0"/>
          </p:cNvCxnSpPr>
          <p:nvPr/>
        </p:nvCxnSpPr>
        <p:spPr>
          <a:xfrm>
            <a:off x="4572000" y="1358771"/>
            <a:ext cx="2754018" cy="855783"/>
          </a:xfrm>
          <a:prstGeom prst="straightConnector1">
            <a:avLst/>
          </a:prstGeom>
          <a:ln>
            <a:solidFill>
              <a:schemeClr val="bg1">
                <a:lumMod val="20000"/>
                <a:lumOff val="80000"/>
              </a:schemeClr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121" name="Рисунок 34"/>
          <p:cNvPicPr>
            <a:picLocks noChangeAspect="1" noChangeArrowheads="1"/>
          </p:cNvPicPr>
          <p:nvPr/>
        </p:nvPicPr>
        <p:blipFill>
          <a:blip r:embed="rId3" cstate="print">
            <a:lum bright="-24000" contrast="48000"/>
          </a:blip>
          <a:srcRect/>
          <a:stretch>
            <a:fillRect/>
          </a:stretch>
        </p:blipFill>
        <p:spPr bwMode="auto">
          <a:xfrm>
            <a:off x="5786446" y="3000372"/>
            <a:ext cx="2171700" cy="2790825"/>
          </a:xfrm>
          <a:prstGeom prst="rect">
            <a:avLst/>
          </a:prstGeom>
          <a:ln w="190500" cap="sq">
            <a:solidFill>
              <a:schemeClr val="tx2">
                <a:lumMod val="2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2" name="Рисунок 3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3000372"/>
            <a:ext cx="2152650" cy="2771775"/>
          </a:xfrm>
          <a:prstGeom prst="rect">
            <a:avLst/>
          </a:prstGeom>
          <a:ln w="190500" cap="sq">
            <a:solidFill>
              <a:schemeClr val="tx2">
                <a:lumMod val="2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8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539552" y="-171400"/>
            <a:ext cx="8229600" cy="2016224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85813"/>
            <a:ext cx="8534400" cy="5929312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слышали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разговорах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старших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 словосочетания: скатертью дорога, мастер на все руки, медвежья услуга и т.д.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Нередко,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услышав эти слова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Мы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знали,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 них реагировать. </a:t>
            </a:r>
            <a:endParaRPr lang="en-US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Обижаться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смеяться, гордиться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смысл несут эти выражения?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называется фразеологией в русском и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кыргызском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языках?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Как возникли фразеологизмы?!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ли сходства и различия между фразеологизмами в русском и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кыргызском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языках?  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можно обогатить свою речь и сделать её выразительной?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36512" y="1236506"/>
            <a:ext cx="1017904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ru-RU" i="1" dirty="0" smtClean="0"/>
          </a:p>
          <a:p>
            <a:pPr lvl="0"/>
            <a:endParaRPr lang="ru-RU" i="1" dirty="0" smtClean="0"/>
          </a:p>
          <a:p>
            <a:pPr lvl="0"/>
            <a:endParaRPr lang="ru-RU" i="1" dirty="0" smtClean="0"/>
          </a:p>
          <a:p>
            <a:pPr lvl="0"/>
            <a:endParaRPr lang="ru-RU" i="1" dirty="0" smtClean="0"/>
          </a:p>
          <a:p>
            <a:pPr lvl="0"/>
            <a:endParaRPr lang="ru-RU" i="1" dirty="0" smtClean="0"/>
          </a:p>
          <a:p>
            <a:pPr lvl="0"/>
            <a:endParaRPr lang="ru-RU" i="1" dirty="0" smtClean="0"/>
          </a:p>
          <a:p>
            <a:pPr lvl="0"/>
            <a:endParaRPr lang="ru-RU" i="1" dirty="0" smtClean="0"/>
          </a:p>
          <a:p>
            <a:pPr lvl="0"/>
            <a:endParaRPr lang="ru-RU" i="1" dirty="0" smtClean="0"/>
          </a:p>
          <a:p>
            <a:pPr lvl="0"/>
            <a:endParaRPr lang="ru-RU" i="1" dirty="0" smtClean="0"/>
          </a:p>
          <a:p>
            <a:pPr lvl="0"/>
            <a:endParaRPr lang="ru-RU" i="1" dirty="0" smtClean="0"/>
          </a:p>
          <a:p>
            <a:pPr lvl="0"/>
            <a:endParaRPr lang="ru-RU" i="1" dirty="0" smtClean="0"/>
          </a:p>
          <a:p>
            <a:pPr lvl="0"/>
            <a:endParaRPr lang="ru-RU" i="1" dirty="0" smtClean="0"/>
          </a:p>
          <a:p>
            <a:pPr lvl="0"/>
            <a:endParaRPr lang="ru-RU" i="1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3540" y="1593653"/>
            <a:ext cx="2143140" cy="21737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2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523225" y="4144995"/>
            <a:ext cx="2357454" cy="156966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Gabriola" pitchFamily="82" charset="0"/>
              </a:rPr>
              <a:t>ДОВЕСТИ ДО БЕЛОГО КАЛЕНИЯ</a:t>
            </a:r>
            <a:endParaRPr lang="ru-RU" sz="2800" b="1" i="1" dirty="0" smtClean="0">
              <a:solidFill>
                <a:srgbClr val="0070C0"/>
              </a:solidFill>
              <a:latin typeface="Gabriola" pitchFamily="82" charset="0"/>
            </a:endParaRPr>
          </a:p>
          <a:p>
            <a:pPr lvl="0" algn="ctr"/>
            <a:r>
              <a:rPr lang="ru-RU" sz="2400" b="1" i="1" dirty="0" smtClean="0">
                <a:solidFill>
                  <a:schemeClr val="bg1"/>
                </a:solidFill>
                <a:latin typeface="Gabriola" pitchFamily="82" charset="0"/>
              </a:rPr>
              <a:t>Разозлить до предела, до бешенства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642169"/>
            <a:ext cx="2233744" cy="20767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2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67544" y="4189395"/>
            <a:ext cx="2357454" cy="1200329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Gabriola" pitchFamily="82" charset="0"/>
              </a:rPr>
              <a:t>МЕТАТЬ ПЕТЛИ</a:t>
            </a:r>
            <a:endParaRPr lang="ru-RU" sz="2800" b="1" i="1" dirty="0" smtClean="0">
              <a:solidFill>
                <a:srgbClr val="0070C0"/>
              </a:solidFill>
              <a:latin typeface="Gabriola" pitchFamily="82" charset="0"/>
            </a:endParaRPr>
          </a:p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Gabriola" pitchFamily="82" charset="0"/>
              </a:rPr>
              <a:t>Обманывать, запутывать</a:t>
            </a:r>
            <a:endParaRPr lang="ru-RU" sz="2400" b="1" i="1" dirty="0">
              <a:solidFill>
                <a:schemeClr val="bg1"/>
              </a:solidFill>
              <a:latin typeface="Gabriola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158" y="285728"/>
            <a:ext cx="8358246" cy="70788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algn="ctr">
              <a:buFont typeface="Wingdings" pitchFamily="2" charset="2"/>
              <a:buChar char="Ø"/>
            </a:pPr>
            <a:r>
              <a:rPr lang="ru-RU" sz="2000" b="1" dirty="0" smtClean="0">
                <a:solidFill>
                  <a:schemeClr val="tx2">
                    <a:lumMod val="2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фразеологизмов разговорного характера большая часть относится к </a:t>
            </a:r>
            <a:r>
              <a:rPr lang="ru-RU" sz="20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речи</a:t>
            </a:r>
            <a:r>
              <a:rPr lang="ru-RU" sz="20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06335" y="4189395"/>
            <a:ext cx="3062714" cy="1292662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Gabriola" pitchFamily="82" charset="0"/>
              </a:rPr>
              <a:t>ПОПАСТЬ ВПРОСАК</a:t>
            </a:r>
          </a:p>
          <a:p>
            <a:pPr lvl="0" algn="ctr"/>
            <a:r>
              <a:rPr lang="ru-RU" b="1" i="1" dirty="0" smtClean="0">
                <a:solidFill>
                  <a:schemeClr val="bg1"/>
                </a:solidFill>
                <a:latin typeface="Gabriola" pitchFamily="82" charset="0"/>
              </a:rPr>
              <a:t>Оказаться в неприятном или невыгодном положении из-за своей ошибки или незнания 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8540" y="1561595"/>
            <a:ext cx="2198303" cy="20798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2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2640" y="432428"/>
            <a:ext cx="8712968" cy="58785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3600" b="1" dirty="0" smtClean="0">
                <a:ln w="50800"/>
                <a:solidFill>
                  <a:schemeClr val="accent1">
                    <a:lumMod val="40000"/>
                    <a:lumOff val="60000"/>
                  </a:schemeClr>
                </a:solidFill>
                <a:latin typeface="Gabriola" pitchFamily="82" charset="0"/>
              </a:rPr>
              <a:t> </a:t>
            </a:r>
            <a:r>
              <a:rPr lang="ru-RU" sz="3200" dirty="0" smtClean="0">
                <a:ln w="5080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фразеологизмов отражают различные </a:t>
            </a:r>
            <a:r>
              <a:rPr lang="ru-RU" sz="3200" u="sng" dirty="0" smtClean="0">
                <a:ln w="5080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исторические</a:t>
            </a:r>
            <a:r>
              <a:rPr lang="ru-RU" sz="3200" i="1" u="sng" dirty="0" smtClean="0">
                <a:ln w="5080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u="sng" dirty="0" smtClean="0">
                <a:ln w="5080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события и обычаи русского народа.</a:t>
            </a:r>
          </a:p>
          <a:p>
            <a:endParaRPr lang="ru-RU" sz="3200" b="1" i="1" dirty="0" smtClean="0">
              <a:ln w="50800"/>
              <a:solidFill>
                <a:schemeClr val="bg1"/>
              </a:solidFill>
              <a:latin typeface="Gabriola" pitchFamily="82" charset="0"/>
            </a:endParaRPr>
          </a:p>
          <a:p>
            <a:endParaRPr lang="ru-RU" sz="2400" b="1" i="1" dirty="0" smtClean="0">
              <a:ln w="50800"/>
              <a:solidFill>
                <a:schemeClr val="accent3">
                  <a:lumMod val="25000"/>
                </a:schemeClr>
              </a:solidFill>
              <a:latin typeface="Gabriola" pitchFamily="82" charset="0"/>
            </a:endParaRPr>
          </a:p>
          <a:p>
            <a:endParaRPr lang="ru-RU" sz="2800" b="1" i="1" dirty="0" smtClean="0">
              <a:ln w="50800"/>
              <a:solidFill>
                <a:schemeClr val="accent3">
                  <a:lumMod val="25000"/>
                </a:schemeClr>
              </a:solidFill>
              <a:latin typeface="Gabriola" pitchFamily="82" charset="0"/>
            </a:endParaRPr>
          </a:p>
          <a:p>
            <a:pPr algn="ctr"/>
            <a:endParaRPr lang="ru-RU" sz="2400" b="1" dirty="0" smtClean="0">
              <a:ln w="50800"/>
              <a:solidFill>
                <a:schemeClr val="accent3">
                  <a:lumMod val="25000"/>
                </a:schemeClr>
              </a:solidFill>
              <a:latin typeface="Gabriola" pitchFamily="82" charset="0"/>
            </a:endParaRPr>
          </a:p>
          <a:p>
            <a:pPr algn="ctr"/>
            <a:endParaRPr lang="ru-RU" sz="2400" b="1" dirty="0" smtClean="0">
              <a:ln w="50800"/>
              <a:solidFill>
                <a:schemeClr val="accent3">
                  <a:lumMod val="25000"/>
                </a:schemeClr>
              </a:solidFill>
              <a:latin typeface="Gabriola" pitchFamily="82" charset="0"/>
            </a:endParaRPr>
          </a:p>
          <a:p>
            <a:pPr algn="ctr"/>
            <a:r>
              <a:rPr lang="ru-RU" sz="2400" b="1" dirty="0" smtClean="0">
                <a:ln w="50800"/>
                <a:solidFill>
                  <a:schemeClr val="accent3">
                    <a:lumMod val="25000"/>
                  </a:schemeClr>
                </a:solidFill>
                <a:latin typeface="Gabriola" pitchFamily="82" charset="0"/>
              </a:rPr>
              <a:t>.</a:t>
            </a:r>
            <a:endParaRPr lang="ru-RU" sz="2800" b="1" dirty="0" smtClean="0">
              <a:ln w="50800"/>
              <a:solidFill>
                <a:schemeClr val="accent3">
                  <a:lumMod val="25000"/>
                </a:schemeClr>
              </a:solidFill>
              <a:latin typeface="Gabriola" pitchFamily="82" charset="0"/>
            </a:endParaRPr>
          </a:p>
          <a:p>
            <a:r>
              <a:rPr lang="ru-RU" sz="12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</a:p>
          <a:p>
            <a:endParaRPr lang="ru-RU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endParaRPr lang="ru-RU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endParaRPr lang="ru-RU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endParaRPr lang="ru-RU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endParaRPr lang="ru-RU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566" y="2350703"/>
            <a:ext cx="1719226" cy="150019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445025" y="2339890"/>
            <a:ext cx="6072230" cy="144655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smtClean="0">
                <a:ln w="50800"/>
                <a:solidFill>
                  <a:srgbClr val="C00000"/>
                </a:solidFill>
                <a:latin typeface="Bookman Old Style" pitchFamily="18" charset="0"/>
              </a:rPr>
              <a:t>ПОЛОЖИТЬ (ИЛИ ОТЛОЖИТЬ) В ДОЛГИЙ ЯЩИК </a:t>
            </a:r>
          </a:p>
          <a:p>
            <a:r>
              <a:rPr lang="ru-RU" b="1" i="1" dirty="0" smtClean="0">
                <a:ln w="50800"/>
                <a:solidFill>
                  <a:schemeClr val="accent3">
                    <a:lumMod val="25000"/>
                  </a:schemeClr>
                </a:solidFill>
                <a:latin typeface="Book Antiqua" pitchFamily="18" charset="0"/>
              </a:rPr>
              <a:t>затянуть рассмотрение вопроса на неопределенный срок.</a:t>
            </a:r>
          </a:p>
          <a:p>
            <a:r>
              <a:rPr lang="ru-RU" sz="1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 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143768" y="4786322"/>
            <a:ext cx="1428760" cy="150794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428375" y="4940131"/>
            <a:ext cx="3500462" cy="1200329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rgbClr val="C00000"/>
                </a:solidFill>
              </a:rPr>
              <a:t>ЗАРУБИТЬ НА НОСУ </a:t>
            </a:r>
          </a:p>
          <a:p>
            <a:r>
              <a:rPr lang="ru-RU" b="1" i="1" dirty="0" smtClean="0">
                <a:ln/>
                <a:solidFill>
                  <a:schemeClr val="accent3">
                    <a:lumMod val="10000"/>
                  </a:schemeClr>
                </a:solidFill>
                <a:latin typeface="Book Antiqua" pitchFamily="18" charset="0"/>
              </a:rPr>
              <a:t>(нос- это дощечка, бирка, на которой делались заметки на память)</a:t>
            </a:r>
            <a:endParaRPr lang="ru-RU" b="1" dirty="0">
              <a:ln/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566" y="4433118"/>
            <a:ext cx="1714424" cy="173354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445025" y="4059786"/>
            <a:ext cx="500066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rgbClr val="C00000"/>
                </a:solidFill>
              </a:rPr>
              <a:t>ДЕЛО В ШЛЯПЕ </a:t>
            </a:r>
          </a:p>
          <a:p>
            <a:r>
              <a:rPr lang="ru-RU" b="1" i="1" dirty="0" smtClean="0">
                <a:ln/>
                <a:solidFill>
                  <a:schemeClr val="accent3">
                    <a:lumMod val="10000"/>
                  </a:schemeClr>
                </a:solidFill>
                <a:latin typeface="Book Antiqua" pitchFamily="18" charset="0"/>
              </a:rPr>
              <a:t>(об успешном завершении, исходе чего-либо)</a:t>
            </a:r>
            <a:endParaRPr lang="ru-RU" b="1" dirty="0">
              <a:ln/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i="1" dirty="0" smtClean="0">
              <a:ln/>
              <a:solidFill>
                <a:schemeClr val="accent3"/>
              </a:solidFill>
              <a:latin typeface="Book Antiqua" pitchFamily="18" charset="0"/>
            </a:endParaRPr>
          </a:p>
          <a:p>
            <a:endParaRPr lang="ru-RU" b="1" dirty="0">
              <a:ln/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0800000" flipV="1">
            <a:off x="179512" y="399095"/>
            <a:ext cx="857256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400" b="1" dirty="0" smtClean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фразеологии относятся и</a:t>
            </a:r>
          </a:p>
          <a:p>
            <a:pPr algn="ctr"/>
            <a:r>
              <a:rPr lang="ru-RU" sz="2400" b="1" dirty="0" smtClean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народные пословицы, поговорки, яркие и меткие «крылатые» выражения писателей</a:t>
            </a:r>
            <a:endParaRPr lang="ru-RU" b="1" dirty="0">
              <a:ln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645024"/>
            <a:ext cx="2714644" cy="264320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785926"/>
            <a:ext cx="2947995" cy="257176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851920" y="4966627"/>
            <a:ext cx="4214842" cy="83099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Bookman Old Style" pitchFamily="18" charset="0"/>
              </a:rPr>
              <a:t>А ЛАРЧИК ПРОСТО ОТКРЫВАЛСЯ</a:t>
            </a:r>
          </a:p>
          <a:p>
            <a:pPr algn="ctr"/>
            <a:r>
              <a:rPr lang="ru-RU" sz="1600" i="1" dirty="0" smtClean="0">
                <a:solidFill>
                  <a:schemeClr val="accent3">
                    <a:lumMod val="25000"/>
                  </a:schemeClr>
                </a:solidFill>
                <a:latin typeface="Bookman Old Style" pitchFamily="18" charset="0"/>
              </a:rPr>
              <a:t>простой выход из казалось бы затруднительного положения</a:t>
            </a:r>
            <a:endParaRPr lang="ru-RU" sz="1600" dirty="0">
              <a:solidFill>
                <a:schemeClr val="accent3">
                  <a:lumMod val="2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9632" y="1950967"/>
            <a:ext cx="3786214" cy="107721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Bookman Old Style" pitchFamily="18" charset="0"/>
              </a:rPr>
              <a:t>МАРТЫШКИН ТРУД</a:t>
            </a:r>
          </a:p>
          <a:p>
            <a:pPr algn="ctr"/>
            <a:r>
              <a:rPr lang="ru-RU" sz="1600" i="1" dirty="0" smtClean="0">
                <a:solidFill>
                  <a:schemeClr val="accent3">
                    <a:lumMod val="25000"/>
                  </a:schemeClr>
                </a:solidFill>
                <a:latin typeface="Bookman Old Style" pitchFamily="18" charset="0"/>
              </a:rPr>
              <a:t>Бесполезный, </a:t>
            </a:r>
          </a:p>
          <a:p>
            <a:pPr algn="ctr"/>
            <a:r>
              <a:rPr lang="ru-RU" sz="1600" i="1" dirty="0" smtClean="0">
                <a:solidFill>
                  <a:schemeClr val="accent3">
                    <a:lumMod val="25000"/>
                  </a:schemeClr>
                </a:solidFill>
                <a:latin typeface="Bookman Old Style" pitchFamily="18" charset="0"/>
              </a:rPr>
              <a:t>бестолковый труд, на который затрачены большие усилия</a:t>
            </a:r>
            <a:endParaRPr lang="ru-RU" sz="1600" i="1" dirty="0">
              <a:solidFill>
                <a:schemeClr val="accent3">
                  <a:lumMod val="2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4880" y="329868"/>
            <a:ext cx="757242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buFont typeface="Wingdings" pitchFamily="2" charset="2"/>
              <a:buChar char="Ø"/>
            </a:pPr>
            <a:r>
              <a:rPr lang="ru-RU" b="1" dirty="0" smtClean="0">
                <a:ln/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ln/>
                <a:solidFill>
                  <a:schemeClr val="bg1"/>
                </a:solidFill>
                <a:latin typeface="Bookman Old Style" pitchFamily="18" charset="0"/>
              </a:rPr>
              <a:t>Мы узнали, что и </a:t>
            </a:r>
            <a:r>
              <a:rPr lang="ru-RU" sz="2400" b="1" i="1" dirty="0" smtClean="0">
                <a:ln/>
                <a:solidFill>
                  <a:schemeClr val="bg1"/>
                </a:solidFill>
                <a:latin typeface="Bookman Old Style" pitchFamily="18" charset="0"/>
              </a:rPr>
              <a:t> фольклор </a:t>
            </a:r>
            <a:r>
              <a:rPr lang="ru-RU" sz="2400" b="1" dirty="0" smtClean="0">
                <a:ln/>
                <a:solidFill>
                  <a:schemeClr val="bg1"/>
                </a:solidFill>
                <a:latin typeface="Bookman Old Style" pitchFamily="18" charset="0"/>
              </a:rPr>
              <a:t>послужил богатым источником для фразеологии.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1530054"/>
            <a:ext cx="2428924" cy="242889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6209" y="1530053"/>
            <a:ext cx="2653901" cy="242889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530053"/>
            <a:ext cx="2428892" cy="242889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51520" y="4335669"/>
            <a:ext cx="2428892" cy="1446550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C00000"/>
                </a:solidFill>
                <a:latin typeface="Bookman Old Style" pitchFamily="18" charset="0"/>
              </a:rPr>
              <a:t>ЖИВАЯ ВОДА</a:t>
            </a:r>
          </a:p>
          <a:p>
            <a:pPr algn="ctr"/>
            <a:r>
              <a:rPr lang="ru-RU" i="1" dirty="0" smtClean="0">
                <a:solidFill>
                  <a:srgbClr val="0070C0"/>
                </a:solidFill>
                <a:latin typeface="Bookman Old Style" pitchFamily="18" charset="0"/>
              </a:rPr>
              <a:t>Эликсир жизни; всё, что даёт человеку энергию, бодрость и силу</a:t>
            </a:r>
            <a:endParaRPr lang="ru-RU" i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6182" y="5857892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015990" y="4357430"/>
            <a:ext cx="2653901" cy="1169551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Bookman Old Style" pitchFamily="18" charset="0"/>
              </a:rPr>
              <a:t>ПРИ ЦАРЕ ГОРОХЕ</a:t>
            </a:r>
          </a:p>
          <a:p>
            <a:pPr algn="ctr"/>
            <a:r>
              <a:rPr lang="ru-RU" i="1" dirty="0" smtClean="0">
                <a:solidFill>
                  <a:srgbClr val="0070C0"/>
                </a:solidFill>
                <a:latin typeface="Bookman Old Style" pitchFamily="18" charset="0"/>
              </a:rPr>
              <a:t>Очень давно, в незапамятные времена.</a:t>
            </a:r>
            <a:endParaRPr lang="ru-RU" i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43636" y="4338933"/>
            <a:ext cx="2428924" cy="1415772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C00000"/>
                </a:solidFill>
                <a:latin typeface="Bookman Old Style" pitchFamily="18" charset="0"/>
              </a:rPr>
              <a:t>ИЗБУШКА НА КУРЬИХ НОЖКАХ</a:t>
            </a:r>
          </a:p>
          <a:p>
            <a:pPr algn="ctr"/>
            <a:r>
              <a:rPr lang="ru-RU" i="1" dirty="0" smtClean="0">
                <a:solidFill>
                  <a:srgbClr val="0070C0"/>
                </a:solidFill>
                <a:latin typeface="Bookman Old Style" pitchFamily="18" charset="0"/>
              </a:rPr>
              <a:t>Небольшая ветхая  и неказистая постройка</a:t>
            </a:r>
            <a:endParaRPr lang="ru-RU" i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43306" y="51435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229200" y="350107"/>
            <a:ext cx="1526569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8" algn="r">
              <a:buFont typeface="Wingdings" pitchFamily="2" charset="2"/>
              <a:buChar char="Ø"/>
            </a:pPr>
            <a:r>
              <a:rPr lang="ru-RU" sz="2400" b="1" dirty="0" smtClean="0">
                <a:ln/>
                <a:solidFill>
                  <a:schemeClr val="accent3"/>
                </a:solidFill>
                <a:latin typeface="Bookman Old Style" pitchFamily="18" charset="0"/>
              </a:rPr>
              <a:t> </a:t>
            </a:r>
            <a:r>
              <a:rPr lang="ru-RU" sz="2800" b="1" dirty="0" smtClean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основе некоторых фразеологизмов лежат </a:t>
            </a:r>
            <a:r>
              <a:rPr lang="ru-RU" sz="2800" b="1" i="1" dirty="0" smtClean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мифы</a:t>
            </a:r>
            <a:r>
              <a:rPr lang="ru-RU" sz="2400" b="1" dirty="0" smtClean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640" y="4343860"/>
            <a:ext cx="2286016" cy="201569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60640" y="1142984"/>
            <a:ext cx="2286016" cy="2800767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C00000"/>
                </a:solidFill>
                <a:latin typeface="Bookman Old Style" pitchFamily="18" charset="0"/>
              </a:rPr>
              <a:t>ЖДАТЬ КАК МАННЫ НЕБЕСНОЙ </a:t>
            </a:r>
          </a:p>
          <a:p>
            <a:pPr algn="ctr"/>
            <a:r>
              <a:rPr lang="ru-RU" sz="1400" i="1" dirty="0" smtClean="0">
                <a:solidFill>
                  <a:srgbClr val="0070C0"/>
                </a:solidFill>
                <a:latin typeface="Bookman Old Style" pitchFamily="18" charset="0"/>
              </a:rPr>
              <a:t>ждать с нетерпением 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Библейский миф о пище, падающей с неба, которой питались евреи в пустыне после изгнания из Египта</a:t>
            </a:r>
          </a:p>
          <a:p>
            <a:endParaRPr lang="ru-RU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959738"/>
            <a:ext cx="3168352" cy="242964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758375" y="1142984"/>
            <a:ext cx="3643338" cy="2585323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Bookman Old Style" pitchFamily="18" charset="0"/>
              </a:rPr>
              <a:t>ВАВИЛОНСКОЕ СТОЛПОТВОРЕНИЕ</a:t>
            </a:r>
          </a:p>
          <a:p>
            <a:pPr algn="ctr"/>
            <a:r>
              <a:rPr lang="ru-RU" dirty="0" smtClean="0"/>
              <a:t> </a:t>
            </a:r>
            <a:r>
              <a:rPr lang="ru-RU" sz="1400" i="1" dirty="0" smtClean="0">
                <a:solidFill>
                  <a:srgbClr val="0070C0"/>
                </a:solidFill>
                <a:latin typeface="Bookman Old Style" pitchFamily="18" charset="0"/>
              </a:rPr>
              <a:t>крайний беспорядок, суматоха 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Согласно библейскому мифу, бог наказал жителей Вавилона, смешав их языки (чтобы они не понимали друг друга), за дерзкую попытку построить башню (столп) до неба;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9714" y="1155782"/>
            <a:ext cx="2506782" cy="3077766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C00000"/>
                </a:solidFill>
                <a:latin typeface="Bookman Old Style" pitchFamily="18" charset="0"/>
              </a:rPr>
              <a:t>АХИЛЛЕСОВА  ПЯТА </a:t>
            </a:r>
          </a:p>
          <a:p>
            <a:pPr algn="ctr"/>
            <a:r>
              <a:rPr lang="ru-RU" sz="1600" i="1" dirty="0" smtClean="0">
                <a:solidFill>
                  <a:srgbClr val="0070C0"/>
                </a:solidFill>
                <a:latin typeface="Bookman Old Style" pitchFamily="18" charset="0"/>
              </a:rPr>
              <a:t>наиболее уязвимое место, слабая сторона</a:t>
            </a:r>
            <a:r>
              <a:rPr lang="ru-RU" i="1" dirty="0" smtClean="0"/>
              <a:t>             </a:t>
            </a:r>
            <a:endParaRPr lang="ru-RU" sz="1600" i="1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Из греческого мифа об Ахиллесе, единственно уязвимым местом которого была </a:t>
            </a:r>
            <a:r>
              <a:rPr lang="ru-RU" sz="1600" dirty="0" err="1" smtClean="0">
                <a:latin typeface="Bookman Old Style" pitchFamily="18" charset="0"/>
              </a:rPr>
              <a:t>пятка,некоснувшаяся</a:t>
            </a:r>
            <a:r>
              <a:rPr lang="ru-RU" sz="1600" dirty="0" smtClean="0">
                <a:latin typeface="Bookman Old Style" pitchFamily="18" charset="0"/>
              </a:rPr>
              <a:t> чудодейственной воды реки Стикс. </a:t>
            </a:r>
            <a:endParaRPr lang="ru-RU" sz="1600" dirty="0">
              <a:latin typeface="Bookman Old Style" pitchFamily="18" charset="0"/>
            </a:endParaRPr>
          </a:p>
        </p:txBody>
      </p:sp>
      <p:pic>
        <p:nvPicPr>
          <p:cNvPr id="1026" name="Рисунок 46" descr="проекты 0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804248" y="4516004"/>
            <a:ext cx="2052206" cy="185738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116709"/>
              </p:ext>
            </p:extLst>
          </p:nvPr>
        </p:nvGraphicFramePr>
        <p:xfrm>
          <a:off x="500034" y="357166"/>
          <a:ext cx="8001056" cy="5956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399" y="260648"/>
            <a:ext cx="8153401" cy="152400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фразеологизмов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символам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57620" y="1600200"/>
            <a:ext cx="4829180" cy="384502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русской фразеологии есть слова- символы, которые отражают то, как люди думают о мире и о своей жизни в этом мире. Наиболее распространенными являются три группы:</a:t>
            </a:r>
          </a:p>
          <a:p>
            <a:endParaRPr lang="ru-RU" b="1" dirty="0" smtClean="0">
              <a:solidFill>
                <a:srgbClr val="00206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28703748"/>
              </p:ext>
            </p:extLst>
          </p:nvPr>
        </p:nvGraphicFramePr>
        <p:xfrm>
          <a:off x="167495" y="1784648"/>
          <a:ext cx="3643338" cy="3228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714356"/>
            <a:ext cx="8429684" cy="5786478"/>
          </a:xfrm>
        </p:spPr>
        <p:txBody>
          <a:bodyPr>
            <a:normAutofit fontScale="92500"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1.</a:t>
            </a:r>
            <a:r>
              <a:rPr lang="ru-RU" sz="2800" dirty="0" smtClean="0"/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Наименования животных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заячья душа, труслив как заяц,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устал как лошадь.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2.</a:t>
            </a:r>
            <a:r>
              <a:rPr lang="ru-RU" sz="2800" dirty="0" smtClean="0"/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цвета</a:t>
            </a:r>
          </a:p>
          <a:p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Например:белый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день, черная зависть, белая ворона</a:t>
            </a:r>
            <a:r>
              <a:rPr lang="ru-RU" sz="2800" dirty="0" smtClean="0"/>
              <a:t>.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3</a:t>
            </a:r>
            <a:r>
              <a:rPr lang="ru-RU" sz="2800" dirty="0" smtClean="0"/>
              <a:t>.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частей тела</a:t>
            </a:r>
            <a:r>
              <a:rPr lang="ru-RU" sz="2800" dirty="0" smtClean="0"/>
              <a:t>.</a:t>
            </a:r>
          </a:p>
          <a:p>
            <a:r>
              <a:rPr lang="ru-RU" sz="2800" dirty="0" smtClean="0"/>
              <a:t>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составляют треть всех выражений во фразеологическом словаре русского языка А. И.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Молоткова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морочить голову, держать язык за зубами, надрать уши, сложа руки.</a:t>
            </a:r>
          </a:p>
          <a:p>
            <a:pPr>
              <a:buNone/>
            </a:pP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frase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86644" y="214290"/>
            <a:ext cx="1595432" cy="2590982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15378" cy="737750"/>
          </a:xfrm>
        </p:spPr>
        <p:txBody>
          <a:bodyPr>
            <a:normAutofit fontScale="90000"/>
          </a:bodyPr>
          <a:lstStyle/>
          <a:p>
            <a:r>
              <a:rPr lang="ru-RU" sz="4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Социологический Опрос:</a:t>
            </a:r>
            <a:endParaRPr lang="ru-RU" sz="4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58" y="1214422"/>
            <a:ext cx="8615378" cy="5143536"/>
          </a:xfrm>
        </p:spPr>
        <p:txBody>
          <a:bodyPr anchor="t"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Что такое фразеологизм?    </a:t>
            </a:r>
            <a:endParaRPr lang="en-US" sz="36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Знаете ли вы его происхождения? </a:t>
            </a: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Какие фразеологизмы вы знаете?</a:t>
            </a: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Употребляете ли вы фразеологизмы в своей речи? (если «ДА», то почему?, если «НЕТ», то почему?) </a:t>
            </a:r>
            <a:endParaRPr 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Приведите примеры!                                                                          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46187"/>
      </p:ext>
    </p:extLst>
  </p:cSld>
  <p:clrMapOvr>
    <a:masterClrMapping/>
  </p:clrMapOvr>
  <p:transition spd="slow" advClick="0" advTm="15000">
    <p:checke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20123-WA004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5532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500043"/>
            <a:ext cx="84296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Gabriola" pitchFamily="82" charset="0"/>
              </a:rPr>
              <a:t>          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исследования мы  выбрали      тему «Фразеологизмы». Это очень интересная и увлекательная тема. Мы бы хотели больше узнать о фразеологизмах, так как считаем, что эти изречения народа давно пришли  в русский и </a:t>
            </a:r>
            <a:r>
              <a:rPr lang="ru-RU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кыргызские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языки, и люди очень часто используют фразеологизмы в своей устной и письменной речи.</a:t>
            </a:r>
            <a:endParaRPr lang="ru-RU" sz="4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842" y="0"/>
            <a:ext cx="9036497" cy="1143000"/>
          </a:xfrm>
        </p:spPr>
        <p:txBody>
          <a:bodyPr>
            <a:normAutofit/>
          </a:bodyPr>
          <a:lstStyle/>
          <a:p>
            <a:r>
              <a:rPr lang="ru-RU" sz="2400" b="1" i="1" u="sng" dirty="0" smtClean="0"/>
              <a:t>Результаты на вопрос «</a:t>
            </a:r>
            <a:r>
              <a:rPr lang="ru-RU" sz="2400" b="1" i="1" dirty="0"/>
              <a:t>Что такое </a:t>
            </a:r>
            <a:r>
              <a:rPr lang="ru-RU" sz="2400" b="1" i="1" dirty="0" smtClean="0"/>
              <a:t>фразеологизм?</a:t>
            </a:r>
            <a:r>
              <a:rPr lang="ru-RU" sz="2400" b="1" i="1" u="sng" dirty="0" smtClean="0"/>
              <a:t>»</a:t>
            </a:r>
            <a:endParaRPr lang="ru-RU" sz="2400" b="1" i="1" u="sng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0895644"/>
              </p:ext>
            </p:extLst>
          </p:nvPr>
        </p:nvGraphicFramePr>
        <p:xfrm>
          <a:off x="457199" y="1403052"/>
          <a:ext cx="8198744" cy="435573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099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93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84925">
                <a:tc>
                  <a:txBody>
                    <a:bodyPr/>
                    <a:lstStyle/>
                    <a:p>
                      <a:pPr algn="ctr"/>
                      <a:r>
                        <a:rPr lang="ru-RU" sz="3200" i="1" cap="all" baseline="0" dirty="0" smtClean="0"/>
                        <a:t>школьники</a:t>
                      </a:r>
                      <a:endParaRPr lang="ru-RU" sz="3200" i="1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ВЗРОСЛЫЕ </a:t>
                      </a:r>
                      <a:r>
                        <a:rPr lang="ru-RU" sz="3200" baseline="0" dirty="0" smtClean="0"/>
                        <a:t> </a:t>
                      </a:r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4925">
                <a:tc>
                  <a:txBody>
                    <a:bodyPr/>
                    <a:lstStyle/>
                    <a:p>
                      <a:r>
                        <a:rPr lang="ru-RU" sz="1800" b="1" i="1" dirty="0" smtClean="0"/>
                        <a:t>Участвовали</a:t>
                      </a:r>
                      <a:r>
                        <a:rPr lang="ru-RU" sz="1800" b="1" i="1" baseline="0" dirty="0" smtClean="0"/>
                        <a:t> в опросе : </a:t>
                      </a:r>
                      <a:r>
                        <a:rPr lang="ru-RU" sz="3600" b="1" i="1" baseline="0" dirty="0" smtClean="0"/>
                        <a:t>30</a:t>
                      </a:r>
                      <a:r>
                        <a:rPr lang="ru-RU" sz="1800" b="1" i="1" baseline="0" dirty="0" smtClean="0"/>
                        <a:t> ЧЕЛОВЕК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/>
                        <a:t>Участвовали</a:t>
                      </a:r>
                      <a:r>
                        <a:rPr lang="ru-RU" sz="1800" b="1" i="1" baseline="0" dirty="0" smtClean="0"/>
                        <a:t> в опросе </a:t>
                      </a:r>
                      <a:r>
                        <a:rPr lang="ru-RU" b="1" i="1" dirty="0" smtClean="0"/>
                        <a:t>: </a:t>
                      </a:r>
                      <a:r>
                        <a:rPr lang="ru-RU" sz="3600" b="1" i="1" dirty="0" smtClean="0"/>
                        <a:t>10 </a:t>
                      </a:r>
                      <a:r>
                        <a:rPr lang="ru-RU" b="1" i="1" dirty="0" smtClean="0"/>
                        <a:t>ЧЕЛОВЕК</a:t>
                      </a:r>
                      <a:endParaRPr lang="ru-RU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5884">
                <a:tc>
                  <a:txBody>
                    <a:bodyPr/>
                    <a:lstStyle/>
                    <a:p>
                      <a:r>
                        <a:rPr lang="ru-RU" b="1" i="1" dirty="0" smtClean="0"/>
                        <a:t>Знают: </a:t>
                      </a:r>
                      <a:r>
                        <a:rPr lang="ru-RU" sz="4400" b="1" i="1" dirty="0" smtClean="0"/>
                        <a:t>16</a:t>
                      </a:r>
                      <a:r>
                        <a:rPr lang="ru-RU" b="1" i="1" dirty="0" smtClean="0"/>
                        <a:t> человек,</a:t>
                      </a:r>
                      <a:r>
                        <a:rPr lang="ru-RU" b="1" i="1" baseline="0" dirty="0" smtClean="0"/>
                        <a:t>                                    Не знают : </a:t>
                      </a:r>
                      <a:r>
                        <a:rPr lang="ru-RU" sz="4400" b="1" i="1" baseline="0" dirty="0" smtClean="0"/>
                        <a:t>14</a:t>
                      </a:r>
                      <a:r>
                        <a:rPr lang="ru-RU" b="1" i="1" baseline="0" dirty="0" smtClean="0"/>
                        <a:t> человек</a:t>
                      </a:r>
                      <a:endParaRPr lang="ru-RU" b="1" i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 smtClean="0"/>
                        <a:t>Знают: </a:t>
                      </a:r>
                      <a:r>
                        <a:rPr lang="ru-RU" sz="4400" b="1" i="1" dirty="0" smtClean="0"/>
                        <a:t>7</a:t>
                      </a:r>
                      <a:r>
                        <a:rPr lang="ru-RU" b="1" i="1" dirty="0" smtClean="0"/>
                        <a:t> человек, </a:t>
                      </a:r>
                    </a:p>
                    <a:p>
                      <a:r>
                        <a:rPr lang="ru-RU" b="1" i="1" baseline="0" dirty="0" smtClean="0"/>
                        <a:t>Не знают </a:t>
                      </a:r>
                      <a:r>
                        <a:rPr lang="ru-RU" b="1" i="1" dirty="0" smtClean="0"/>
                        <a:t>: </a:t>
                      </a:r>
                      <a:r>
                        <a:rPr lang="ru-RU" sz="4400" b="1" i="1" dirty="0" smtClean="0"/>
                        <a:t>3 </a:t>
                      </a:r>
                      <a:r>
                        <a:rPr lang="ru-RU" b="1" i="1" dirty="0" smtClean="0"/>
                        <a:t>человека</a:t>
                      </a:r>
                      <a:endParaRPr lang="ru-RU" b="1" i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7235695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15" y="116632"/>
            <a:ext cx="9145016" cy="928347"/>
          </a:xfrm>
        </p:spPr>
        <p:txBody>
          <a:bodyPr>
            <a:normAutofit/>
          </a:bodyPr>
          <a:lstStyle/>
          <a:p>
            <a:r>
              <a:rPr lang="ru-RU" sz="2400" b="1" i="1" u="sng" dirty="0" smtClean="0"/>
              <a:t>Результаты на вопрос «</a:t>
            </a:r>
            <a:r>
              <a:rPr lang="ru-RU" sz="2400" b="1" dirty="0"/>
              <a:t>Знаете ли вы его происхождения</a:t>
            </a:r>
            <a:r>
              <a:rPr lang="ru-RU" sz="2400" b="1" dirty="0" smtClean="0"/>
              <a:t>?</a:t>
            </a:r>
            <a:r>
              <a:rPr lang="ru-RU" sz="2400" b="1" i="1" u="sng" dirty="0" smtClean="0"/>
              <a:t>»</a:t>
            </a:r>
            <a:endParaRPr lang="ru-RU" sz="2400" b="1" i="1" u="sng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4259550"/>
              </p:ext>
            </p:extLst>
          </p:nvPr>
        </p:nvGraphicFramePr>
        <p:xfrm>
          <a:off x="457199" y="1403052"/>
          <a:ext cx="8198744" cy="435573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099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93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84925">
                <a:tc>
                  <a:txBody>
                    <a:bodyPr/>
                    <a:lstStyle/>
                    <a:p>
                      <a:pPr algn="ctr"/>
                      <a:r>
                        <a:rPr lang="ru-RU" sz="3200" i="1" cap="all" baseline="0" dirty="0" smtClean="0"/>
                        <a:t>школьники</a:t>
                      </a:r>
                      <a:endParaRPr lang="ru-RU" sz="3200" i="1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ВЗРОСЛЫЕ </a:t>
                      </a:r>
                      <a:r>
                        <a:rPr lang="ru-RU" sz="3200" baseline="0" dirty="0" smtClean="0"/>
                        <a:t> </a:t>
                      </a:r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4925">
                <a:tc>
                  <a:txBody>
                    <a:bodyPr/>
                    <a:lstStyle/>
                    <a:p>
                      <a:r>
                        <a:rPr lang="ru-RU" sz="1800" b="1" i="1" dirty="0" smtClean="0"/>
                        <a:t>Участвовали</a:t>
                      </a:r>
                      <a:r>
                        <a:rPr lang="ru-RU" sz="1800" b="1" i="1" baseline="0" dirty="0" smtClean="0"/>
                        <a:t> в опросе : </a:t>
                      </a:r>
                      <a:r>
                        <a:rPr lang="ru-RU" sz="3600" b="1" i="1" baseline="0" dirty="0" smtClean="0"/>
                        <a:t>30</a:t>
                      </a:r>
                      <a:r>
                        <a:rPr lang="ru-RU" sz="1800" b="1" i="1" baseline="0" dirty="0" smtClean="0"/>
                        <a:t> ЧЕЛОВЕК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/>
                        <a:t>Участвовали</a:t>
                      </a:r>
                      <a:r>
                        <a:rPr lang="ru-RU" sz="1800" b="1" i="1" baseline="0" dirty="0" smtClean="0"/>
                        <a:t> в опросе </a:t>
                      </a:r>
                      <a:r>
                        <a:rPr lang="ru-RU" b="1" i="1" dirty="0" smtClean="0"/>
                        <a:t>: </a:t>
                      </a:r>
                      <a:r>
                        <a:rPr lang="ru-RU" sz="3600" b="1" i="1" dirty="0" smtClean="0"/>
                        <a:t>10 </a:t>
                      </a:r>
                      <a:r>
                        <a:rPr lang="ru-RU" b="1" i="1" dirty="0" smtClean="0"/>
                        <a:t>ЧЕЛОВЕК</a:t>
                      </a:r>
                      <a:endParaRPr lang="ru-RU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5884">
                <a:tc>
                  <a:txBody>
                    <a:bodyPr/>
                    <a:lstStyle/>
                    <a:p>
                      <a:r>
                        <a:rPr lang="ru-RU" b="1" i="1" dirty="0" smtClean="0"/>
                        <a:t>Знают: </a:t>
                      </a:r>
                      <a:r>
                        <a:rPr lang="ru-RU" sz="4400" b="1" i="1" dirty="0" smtClean="0"/>
                        <a:t>3</a:t>
                      </a:r>
                      <a:r>
                        <a:rPr lang="ru-RU" b="1" i="1" dirty="0" smtClean="0"/>
                        <a:t> человека,</a:t>
                      </a:r>
                      <a:r>
                        <a:rPr lang="ru-RU" b="1" i="1" baseline="0" dirty="0" smtClean="0"/>
                        <a:t>                                    Не знают : </a:t>
                      </a:r>
                      <a:r>
                        <a:rPr lang="ru-RU" sz="4400" b="1" i="1" baseline="0" dirty="0" smtClean="0"/>
                        <a:t>27</a:t>
                      </a:r>
                      <a:r>
                        <a:rPr lang="ru-RU" b="1" i="1" baseline="0" dirty="0" smtClean="0"/>
                        <a:t> человек</a:t>
                      </a:r>
                      <a:endParaRPr lang="ru-RU" b="1" i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 smtClean="0"/>
                        <a:t>Знают: </a:t>
                      </a:r>
                      <a:r>
                        <a:rPr lang="ru-RU" sz="4400" b="1" i="1" dirty="0" smtClean="0"/>
                        <a:t>5</a:t>
                      </a:r>
                      <a:r>
                        <a:rPr lang="ru-RU" b="1" i="1" dirty="0" smtClean="0"/>
                        <a:t> человек, </a:t>
                      </a:r>
                    </a:p>
                    <a:p>
                      <a:r>
                        <a:rPr lang="ru-RU" b="1" i="1" baseline="0" dirty="0" smtClean="0"/>
                        <a:t>Не знают </a:t>
                      </a:r>
                      <a:r>
                        <a:rPr lang="ru-RU" b="1" i="1" dirty="0" smtClean="0"/>
                        <a:t>: </a:t>
                      </a:r>
                      <a:r>
                        <a:rPr lang="ru-RU" sz="4400" b="1" i="1" dirty="0" smtClean="0"/>
                        <a:t>5 </a:t>
                      </a:r>
                      <a:r>
                        <a:rPr lang="ru-RU" b="1" i="1" dirty="0" smtClean="0"/>
                        <a:t>человека</a:t>
                      </a:r>
                      <a:endParaRPr lang="ru-RU" b="1" i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0551920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3" y="268405"/>
            <a:ext cx="8784977" cy="1143000"/>
          </a:xfrm>
        </p:spPr>
        <p:txBody>
          <a:bodyPr>
            <a:normAutofit/>
          </a:bodyPr>
          <a:lstStyle/>
          <a:p>
            <a:r>
              <a:rPr lang="ru-RU" sz="2400" b="1" i="1" u="sng" dirty="0" smtClean="0"/>
              <a:t>Результаты на вопрос «</a:t>
            </a:r>
            <a:r>
              <a:rPr lang="ru-RU" sz="2400" b="1" dirty="0"/>
              <a:t>Какие фразеологизмы вы знаете</a:t>
            </a:r>
            <a:r>
              <a:rPr lang="ru-RU" sz="2400" b="1" dirty="0" smtClean="0"/>
              <a:t>?</a:t>
            </a:r>
            <a:r>
              <a:rPr lang="ru-RU" sz="2400" b="1" i="1" u="sng" dirty="0" smtClean="0"/>
              <a:t>»</a:t>
            </a:r>
            <a:endParaRPr lang="ru-RU" sz="2400" b="1" i="1" u="sng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8641645"/>
              </p:ext>
            </p:extLst>
          </p:nvPr>
        </p:nvGraphicFramePr>
        <p:xfrm>
          <a:off x="457199" y="1403052"/>
          <a:ext cx="8198744" cy="435573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099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93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84925">
                <a:tc>
                  <a:txBody>
                    <a:bodyPr/>
                    <a:lstStyle/>
                    <a:p>
                      <a:pPr algn="ctr"/>
                      <a:r>
                        <a:rPr lang="ru-RU" sz="3200" i="1" cap="all" baseline="0" dirty="0" smtClean="0"/>
                        <a:t>школьники</a:t>
                      </a:r>
                      <a:endParaRPr lang="ru-RU" sz="3200" i="1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ВЗРОСЛЫЕ </a:t>
                      </a:r>
                      <a:r>
                        <a:rPr lang="ru-RU" sz="3200" baseline="0" dirty="0" smtClean="0"/>
                        <a:t> </a:t>
                      </a:r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4925">
                <a:tc>
                  <a:txBody>
                    <a:bodyPr/>
                    <a:lstStyle/>
                    <a:p>
                      <a:r>
                        <a:rPr lang="ru-RU" sz="1800" b="1" i="1" dirty="0" smtClean="0"/>
                        <a:t>Участвовали</a:t>
                      </a:r>
                      <a:r>
                        <a:rPr lang="ru-RU" sz="1800" b="1" i="1" baseline="0" dirty="0" smtClean="0"/>
                        <a:t> в опросе : </a:t>
                      </a:r>
                      <a:r>
                        <a:rPr lang="ru-RU" sz="3600" b="1" i="1" baseline="0" dirty="0" smtClean="0"/>
                        <a:t>30</a:t>
                      </a:r>
                      <a:r>
                        <a:rPr lang="ru-RU" sz="1800" b="1" i="1" baseline="0" dirty="0" smtClean="0"/>
                        <a:t> ЧЕЛОВЕК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/>
                        <a:t>Участвовали</a:t>
                      </a:r>
                      <a:r>
                        <a:rPr lang="ru-RU" sz="1800" b="1" i="1" baseline="0" dirty="0" smtClean="0"/>
                        <a:t> в опросе </a:t>
                      </a:r>
                      <a:r>
                        <a:rPr lang="ru-RU" b="1" i="1" dirty="0" smtClean="0"/>
                        <a:t>: </a:t>
                      </a:r>
                      <a:r>
                        <a:rPr lang="ru-RU" sz="3600" b="1" i="1" dirty="0" smtClean="0"/>
                        <a:t>10 </a:t>
                      </a:r>
                      <a:r>
                        <a:rPr lang="ru-RU" b="1" i="1" dirty="0" smtClean="0"/>
                        <a:t>ЧЕЛОВЕК</a:t>
                      </a:r>
                      <a:endParaRPr lang="ru-RU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5884">
                <a:tc>
                  <a:txBody>
                    <a:bodyPr/>
                    <a:lstStyle/>
                    <a:p>
                      <a:r>
                        <a:rPr lang="ru-RU" b="1" i="1" dirty="0" smtClean="0"/>
                        <a:t>Знают: </a:t>
                      </a:r>
                      <a:r>
                        <a:rPr lang="ru-RU" sz="4400" b="1" i="1" dirty="0" smtClean="0"/>
                        <a:t>10</a:t>
                      </a:r>
                      <a:r>
                        <a:rPr lang="ru-RU" b="1" i="1" dirty="0" smtClean="0"/>
                        <a:t> человек,</a:t>
                      </a:r>
                      <a:r>
                        <a:rPr lang="ru-RU" b="1" i="1" baseline="0" dirty="0" smtClean="0"/>
                        <a:t>                                    Не знают : </a:t>
                      </a:r>
                      <a:r>
                        <a:rPr lang="ru-RU" sz="4400" b="1" i="1" baseline="0" dirty="0" smtClean="0"/>
                        <a:t>20</a:t>
                      </a:r>
                      <a:r>
                        <a:rPr lang="ru-RU" b="1" i="1" baseline="0" dirty="0" smtClean="0"/>
                        <a:t> человек</a:t>
                      </a:r>
                      <a:endParaRPr lang="ru-RU" b="1" i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 smtClean="0"/>
                        <a:t>Знают: </a:t>
                      </a:r>
                      <a:r>
                        <a:rPr lang="ru-RU" sz="4400" b="1" i="1" dirty="0" smtClean="0"/>
                        <a:t>9</a:t>
                      </a:r>
                      <a:r>
                        <a:rPr lang="ru-RU" b="1" i="1" dirty="0" smtClean="0"/>
                        <a:t> человек, </a:t>
                      </a:r>
                    </a:p>
                    <a:p>
                      <a:r>
                        <a:rPr lang="ru-RU" b="1" i="1" baseline="0" dirty="0" smtClean="0"/>
                        <a:t>Не знают </a:t>
                      </a:r>
                      <a:r>
                        <a:rPr lang="ru-RU" b="1" i="1" dirty="0" smtClean="0"/>
                        <a:t>: </a:t>
                      </a:r>
                      <a:r>
                        <a:rPr lang="ru-RU" sz="4400" b="1" i="1" dirty="0" smtClean="0"/>
                        <a:t>1 </a:t>
                      </a:r>
                      <a:r>
                        <a:rPr lang="ru-RU" b="1" i="1" dirty="0" smtClean="0"/>
                        <a:t>человека</a:t>
                      </a:r>
                      <a:endParaRPr lang="ru-RU" b="1" i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8448091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3" y="268405"/>
            <a:ext cx="8784977" cy="1143000"/>
          </a:xfrm>
        </p:spPr>
        <p:txBody>
          <a:bodyPr>
            <a:normAutofit/>
          </a:bodyPr>
          <a:lstStyle/>
          <a:p>
            <a:r>
              <a:rPr lang="ru-RU" sz="2400" b="1" i="1" u="sng" dirty="0" smtClean="0"/>
              <a:t>Результаты на вопрос «</a:t>
            </a:r>
            <a:r>
              <a:rPr lang="ru-RU" sz="2400" b="1" dirty="0"/>
              <a:t>Употребляете ли вы фразеологизмы в своей речи</a:t>
            </a:r>
            <a:r>
              <a:rPr lang="ru-RU" sz="2400" b="1" dirty="0" smtClean="0"/>
              <a:t>?</a:t>
            </a:r>
            <a:r>
              <a:rPr lang="ru-RU" sz="2400" b="1" i="1" u="sng" dirty="0" smtClean="0"/>
              <a:t>»</a:t>
            </a:r>
            <a:endParaRPr lang="ru-RU" sz="2400" b="1" i="1" u="sng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3390551"/>
              </p:ext>
            </p:extLst>
          </p:nvPr>
        </p:nvGraphicFramePr>
        <p:xfrm>
          <a:off x="457199" y="1403052"/>
          <a:ext cx="8198744" cy="435573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099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93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84925">
                <a:tc>
                  <a:txBody>
                    <a:bodyPr/>
                    <a:lstStyle/>
                    <a:p>
                      <a:pPr algn="ctr"/>
                      <a:r>
                        <a:rPr lang="ru-RU" sz="3200" i="1" cap="all" baseline="0" dirty="0" smtClean="0"/>
                        <a:t>школьники</a:t>
                      </a:r>
                      <a:endParaRPr lang="ru-RU" sz="3200" i="1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ВЗРОСЛЫЕ </a:t>
                      </a:r>
                      <a:r>
                        <a:rPr lang="ru-RU" sz="3200" baseline="0" dirty="0" smtClean="0"/>
                        <a:t> </a:t>
                      </a:r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4925">
                <a:tc>
                  <a:txBody>
                    <a:bodyPr/>
                    <a:lstStyle/>
                    <a:p>
                      <a:r>
                        <a:rPr lang="ru-RU" sz="1800" b="1" i="1" dirty="0" smtClean="0"/>
                        <a:t>Участвовали</a:t>
                      </a:r>
                      <a:r>
                        <a:rPr lang="ru-RU" sz="1800" b="1" i="1" baseline="0" dirty="0" smtClean="0"/>
                        <a:t> в опросе : </a:t>
                      </a:r>
                      <a:r>
                        <a:rPr lang="ru-RU" sz="3600" b="1" i="1" baseline="0" dirty="0" smtClean="0"/>
                        <a:t>30</a:t>
                      </a:r>
                      <a:r>
                        <a:rPr lang="ru-RU" sz="1800" b="1" i="1" baseline="0" dirty="0" smtClean="0"/>
                        <a:t> ЧЕЛОВЕК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/>
                        <a:t>Участвовали</a:t>
                      </a:r>
                      <a:r>
                        <a:rPr lang="ru-RU" sz="1800" b="1" i="1" baseline="0" dirty="0" smtClean="0"/>
                        <a:t> в опросе </a:t>
                      </a:r>
                      <a:r>
                        <a:rPr lang="ru-RU" b="1" i="1" dirty="0" smtClean="0"/>
                        <a:t>: </a:t>
                      </a:r>
                      <a:r>
                        <a:rPr lang="ru-RU" sz="3600" b="1" i="1" dirty="0" smtClean="0"/>
                        <a:t>10 </a:t>
                      </a:r>
                      <a:r>
                        <a:rPr lang="ru-RU" b="1" i="1" dirty="0" smtClean="0"/>
                        <a:t>ЧЕЛОВЕК</a:t>
                      </a:r>
                      <a:endParaRPr lang="ru-RU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5884">
                <a:tc>
                  <a:txBody>
                    <a:bodyPr/>
                    <a:lstStyle/>
                    <a:p>
                      <a:r>
                        <a:rPr lang="ru-RU" b="1" i="1" dirty="0" smtClean="0"/>
                        <a:t>Да: </a:t>
                      </a:r>
                      <a:r>
                        <a:rPr lang="ru-RU" sz="4400" b="1" i="1" dirty="0" smtClean="0"/>
                        <a:t>9</a:t>
                      </a:r>
                      <a:r>
                        <a:rPr lang="ru-RU" b="1" i="1" dirty="0" smtClean="0"/>
                        <a:t>человек</a:t>
                      </a:r>
                      <a:r>
                        <a:rPr lang="ru-RU" b="1" i="1" baseline="0" dirty="0" smtClean="0"/>
                        <a:t> </a:t>
                      </a:r>
                    </a:p>
                    <a:p>
                      <a:r>
                        <a:rPr lang="ru-RU" sz="1800" b="1" i="1" baseline="0" dirty="0" smtClean="0"/>
                        <a:t>Нет: </a:t>
                      </a:r>
                      <a:r>
                        <a:rPr lang="ru-RU" sz="4400" b="1" i="1" baseline="0" dirty="0" smtClean="0"/>
                        <a:t>21</a:t>
                      </a:r>
                      <a:r>
                        <a:rPr lang="ru-RU" b="1" i="1" baseline="0" dirty="0" smtClean="0"/>
                        <a:t> человек</a:t>
                      </a:r>
                      <a:endParaRPr lang="ru-RU" b="1" i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 smtClean="0"/>
                        <a:t>Да: </a:t>
                      </a:r>
                      <a:r>
                        <a:rPr lang="ru-RU" sz="4400" b="1" i="1" dirty="0" smtClean="0"/>
                        <a:t>8</a:t>
                      </a:r>
                      <a:r>
                        <a:rPr lang="ru-RU" b="1" i="1" dirty="0" smtClean="0"/>
                        <a:t> человек, </a:t>
                      </a:r>
                    </a:p>
                    <a:p>
                      <a:r>
                        <a:rPr lang="ru-RU" b="1" i="1" baseline="0" dirty="0" smtClean="0"/>
                        <a:t>Нет </a:t>
                      </a:r>
                      <a:r>
                        <a:rPr lang="ru-RU" b="1" i="1" dirty="0" smtClean="0"/>
                        <a:t>: </a:t>
                      </a:r>
                      <a:r>
                        <a:rPr lang="ru-RU" sz="4400" b="1" i="1" dirty="0" smtClean="0"/>
                        <a:t>2 </a:t>
                      </a:r>
                      <a:r>
                        <a:rPr lang="ru-RU" b="1" i="1" dirty="0" smtClean="0"/>
                        <a:t>человека</a:t>
                      </a:r>
                      <a:endParaRPr lang="ru-RU" b="1" i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4794239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932" y="188640"/>
            <a:ext cx="8784977" cy="1143000"/>
          </a:xfrm>
        </p:spPr>
        <p:txBody>
          <a:bodyPr>
            <a:normAutofit/>
          </a:bodyPr>
          <a:lstStyle/>
          <a:p>
            <a:r>
              <a:rPr lang="ru-RU" sz="2400" b="1" i="1" u="sng" dirty="0" smtClean="0"/>
              <a:t>Результаты на просьбу привести примеры</a:t>
            </a:r>
            <a:endParaRPr lang="ru-RU" sz="2400" b="1" i="1" u="sng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9092167"/>
              </p:ext>
            </p:extLst>
          </p:nvPr>
        </p:nvGraphicFramePr>
        <p:xfrm>
          <a:off x="457199" y="1403052"/>
          <a:ext cx="8198744" cy="435573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099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93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84925">
                <a:tc>
                  <a:txBody>
                    <a:bodyPr/>
                    <a:lstStyle/>
                    <a:p>
                      <a:pPr algn="ctr"/>
                      <a:r>
                        <a:rPr lang="ru-RU" sz="3200" i="1" cap="all" baseline="0" dirty="0" smtClean="0"/>
                        <a:t>школьники</a:t>
                      </a:r>
                      <a:endParaRPr lang="ru-RU" sz="3200" i="1" cap="all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ВЗРОСЛЫЕ </a:t>
                      </a:r>
                      <a:r>
                        <a:rPr lang="ru-RU" sz="3200" baseline="0" dirty="0" smtClean="0"/>
                        <a:t> </a:t>
                      </a:r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4925">
                <a:tc>
                  <a:txBody>
                    <a:bodyPr/>
                    <a:lstStyle/>
                    <a:p>
                      <a:r>
                        <a:rPr lang="ru-RU" sz="1800" b="1" i="1" dirty="0" smtClean="0"/>
                        <a:t>Участвовали</a:t>
                      </a:r>
                      <a:r>
                        <a:rPr lang="ru-RU" sz="1800" b="1" i="1" baseline="0" dirty="0" smtClean="0"/>
                        <a:t> в опросе : </a:t>
                      </a:r>
                      <a:r>
                        <a:rPr lang="ru-RU" sz="3600" b="1" i="1" baseline="0" dirty="0" smtClean="0"/>
                        <a:t>30</a:t>
                      </a:r>
                      <a:r>
                        <a:rPr lang="ru-RU" sz="1800" b="1" i="1" baseline="0" dirty="0" smtClean="0"/>
                        <a:t> ЧЕЛОВЕК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dirty="0" smtClean="0"/>
                        <a:t>Участвовали</a:t>
                      </a:r>
                      <a:r>
                        <a:rPr lang="ru-RU" sz="1800" b="1" i="1" baseline="0" dirty="0" smtClean="0"/>
                        <a:t> в опросе </a:t>
                      </a:r>
                      <a:r>
                        <a:rPr lang="ru-RU" b="1" i="1" dirty="0" smtClean="0"/>
                        <a:t>: </a:t>
                      </a:r>
                      <a:r>
                        <a:rPr lang="ru-RU" sz="3600" b="1" i="1" dirty="0" smtClean="0"/>
                        <a:t>10 </a:t>
                      </a:r>
                      <a:r>
                        <a:rPr lang="ru-RU" b="1" i="1" dirty="0" smtClean="0"/>
                        <a:t>ЧЕЛОВЕК</a:t>
                      </a:r>
                      <a:endParaRPr lang="ru-RU" b="1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5884">
                <a:tc>
                  <a:txBody>
                    <a:bodyPr/>
                    <a:lstStyle/>
                    <a:p>
                      <a:r>
                        <a:rPr lang="ru-RU" sz="3600" b="1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</a:t>
                      </a:r>
                      <a:r>
                        <a:rPr lang="ru-RU" b="1" i="1" dirty="0" smtClean="0"/>
                        <a:t>человек</a:t>
                      </a:r>
                      <a:r>
                        <a:rPr lang="ru-RU" b="1" i="1" baseline="0" dirty="0" smtClean="0"/>
                        <a:t> привели примеры</a:t>
                      </a:r>
                      <a:endParaRPr lang="ru-RU" b="1" i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b="1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 </a:t>
                      </a:r>
                      <a:r>
                        <a:rPr lang="ru-RU" b="1" i="1" baseline="0" dirty="0" smtClean="0"/>
                        <a:t>человек привели примеры</a:t>
                      </a:r>
                      <a:endParaRPr lang="ru-RU" b="1" i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8215298"/>
      </p:ext>
    </p:extLst>
  </p:cSld>
  <p:clrMapOvr>
    <a:masterClrMapping/>
  </p:clrMapOvr>
  <p:transition spd="slow" advClick="0" advTm="10000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355160" cy="12961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 школьников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229600" cy="3888432"/>
          </a:xfrm>
        </p:spPr>
        <p:txBody>
          <a:bodyPr/>
          <a:lstStyle/>
          <a:p>
            <a:r>
              <a:rPr lang="ru-RU" dirty="0" smtClean="0"/>
              <a:t> 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Учащимся 7 класса было предложено задание: написать значение фразеологизмов, чтобы выяснить понимание выражений. Фразеологизмы </a:t>
            </a:r>
            <a:r>
              <a:rPr lang="ru-RU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зарубить на носу, совать свой нос, умная голова, язык проглотил 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понимают правильно почти все учащиеся. Но не  все учащиеся 7 класса  значение выражения «держать ушки на макушке» написали правильно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42778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428604"/>
            <a:ext cx="8143932" cy="566739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. 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выражения «не разгибая спины» понимают не более 50 % опрошенных . Мы выяснили , что самым трудным для детей стал фразеологизм «палец в рот не клади». Из 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опрошенных только два человека дали правильный ответ, написав значение этого выражения.</a:t>
            </a:r>
            <a:endParaRPr lang="ru-RU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/>
          </a:p>
          <a:p>
            <a:endParaRPr lang="ru-RU" sz="2800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620688"/>
            <a:ext cx="6554867" cy="391168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4000" dirty="0" smtClean="0"/>
              <a:t>    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фразеологизмов в разных языках имеет тоже много общего, поэтому переводы некоторых фразеологических оборотов практически совпадают вплоть до каждого слова.</a:t>
            </a:r>
            <a:b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4911824"/>
          </a:xfrm>
        </p:spPr>
        <p:txBody>
          <a:bodyPr>
            <a:normAutofit lnSpcReduction="10000"/>
          </a:bodyPr>
          <a:lstStyle/>
          <a:p>
            <a:r>
              <a:rPr lang="ru-RU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Кыргызский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язык имеет свои особенности:</a:t>
            </a:r>
          </a:p>
          <a:p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Фразеологизмы чаще всего можно  перевести дословно, но есть много таких, перевод которых можно сделать по соответствию.</a:t>
            </a: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72843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07987" y="332656"/>
            <a:ext cx="8278813" cy="216024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Сходства и различия в русских и </a:t>
            </a:r>
            <a:r>
              <a:rPr lang="ru-RU" sz="3600" b="1" dirty="0" err="1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кыргызских</a:t>
            </a:r>
            <a:r>
              <a:rPr lang="ru-RU" sz="3600" b="1" dirty="0" smtClean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фразеологизмах</a:t>
            </a:r>
            <a:endParaRPr lang="ru-RU" sz="2800" b="1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8899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196752"/>
            <a:ext cx="8229600" cy="4392488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endParaRPr lang="ru-RU" sz="3600" b="1" dirty="0" smtClean="0">
              <a:solidFill>
                <a:srgbClr val="990000"/>
              </a:solidFill>
            </a:endParaRPr>
          </a:p>
          <a:p>
            <a:pPr algn="ctr">
              <a:buFontTx/>
              <a:buNone/>
            </a:pPr>
            <a:endParaRPr lang="ru-RU" sz="3600" b="1" dirty="0">
              <a:solidFill>
                <a:srgbClr val="990000"/>
              </a:solidFill>
            </a:endParaRPr>
          </a:p>
          <a:p>
            <a:pPr algn="ctr">
              <a:buFontTx/>
              <a:buNone/>
            </a:pPr>
            <a:r>
              <a:rPr lang="ru-RU" sz="4400" b="1" dirty="0">
                <a:solidFill>
                  <a:srgbClr val="990000"/>
                </a:solidFill>
              </a:rPr>
              <a:t>Основные способы перевода фразеологических единиц</a:t>
            </a:r>
          </a:p>
        </p:txBody>
      </p:sp>
      <p:pic>
        <p:nvPicPr>
          <p:cNvPr id="208904" name="Picture 8" descr="BS00554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950" y="5157788"/>
            <a:ext cx="1114425" cy="10953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08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095892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accent3">
                    <a:lumMod val="25000"/>
                  </a:schemeClr>
                </a:solidFill>
                <a:latin typeface="Gabriola" pitchFamily="82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Gabriola" pitchFamily="82" charset="0"/>
              </a:rPr>
              <a:t>Проблема состоит в том, что  многие люди осознают скудность, бедность своей речи, но мало кто действительно задумывается, как её обогатить.   Не все знают значения фразеологизмов и могут  их правильно употреблять. </a:t>
            </a:r>
            <a:r>
              <a:rPr lang="ru-RU" sz="4000" dirty="0" smtClean="0">
                <a:solidFill>
                  <a:schemeClr val="bg1"/>
                </a:solidFill>
                <a:latin typeface="Gabriola" pitchFamily="82" charset="0"/>
              </a:rPr>
              <a:t>                       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6554867" cy="123596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ДОСЛОВНЫЙ ПЕРЕВОД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5498" y="2276872"/>
            <a:ext cx="6554867" cy="3456384"/>
          </a:xfrm>
        </p:spPr>
        <p:txBody>
          <a:bodyPr>
            <a:normAutofit fontScale="85000" lnSpcReduction="2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Козунду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)- «глаза откройте(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)» 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Смотри в оба глаза(русск.)</a:t>
            </a:r>
          </a:p>
          <a:p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Озумдун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эки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козумо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ишенбеймин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.)-Глазам своим не верю(русск.) </a:t>
            </a:r>
          </a:p>
          <a:p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Бир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кулагына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кирип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экинчи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кулагынан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чыгат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–В одно ухо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влетает,из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другого вылетает(русск.)</a:t>
            </a:r>
          </a:p>
          <a:p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мышыктай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-Как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кошка с собакой (русск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80920" cy="93610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 по соответствию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700808"/>
            <a:ext cx="6554867" cy="3456384"/>
          </a:xfrm>
        </p:spPr>
        <p:txBody>
          <a:bodyPr>
            <a:noAutofit/>
          </a:bodyPr>
          <a:lstStyle/>
          <a:p>
            <a:r>
              <a:rPr lang="ru-RU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Тоонун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куйругу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жерге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тушкондо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рак на горе свистнет (русск.)</a:t>
            </a:r>
          </a:p>
          <a:p>
            <a:r>
              <a:rPr lang="ru-RU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Эшекти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такалоо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– бить баклуши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(русск.) 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272808" cy="152400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Фразеологизмы кыргызского языка,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связанные с частями тела.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844824"/>
            <a:ext cx="6554867" cy="36004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Алтын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колдор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   Золотые руки (русск.)</a:t>
            </a:r>
          </a:p>
          <a:p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Башты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катыруу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Ломать голову (русск.) 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 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мээ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Пустая голова(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6554867" cy="65990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96752"/>
            <a:ext cx="6554867" cy="495672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Фразеологизмы отражают национальную самобытность языка.</a:t>
            </a:r>
          </a:p>
          <a:p>
            <a:pPr>
              <a:lnSpc>
                <a:spcPct val="90000"/>
              </a:lnSpc>
            </a:pP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фразеологии запечатлен богатый исторический опыт народа.</a:t>
            </a:r>
          </a:p>
          <a:p>
            <a:pPr>
              <a:lnSpc>
                <a:spcPct val="90000"/>
              </a:lnSpc>
            </a:pP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фразеологии повышает культуру речи и общую культуру человека.</a:t>
            </a:r>
          </a:p>
          <a:p>
            <a:pPr>
              <a:lnSpc>
                <a:spcPct val="90000"/>
              </a:lnSpc>
            </a:pP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и уместное использование фразеологизмов придает речи особую выразительность, меткость, образность.</a:t>
            </a:r>
          </a:p>
          <a:p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597352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Афонькин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Ю.Н. Русско-немецкий словарь крылатых слов. - М.: Русский язык, 1990.-288с.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Ашукин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Н.С. Крылатые слова / Н.С. </a:t>
            </a:r>
            <a:r>
              <a:rPr lang="ru-RU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Ашукин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М.Г., </a:t>
            </a:r>
            <a:r>
              <a:rPr lang="ru-RU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Ашукина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М.: Знание, 1997.-183с.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Бабайцева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В.В. Русский язык. Теория. 5-9 классы / В.В. </a:t>
            </a:r>
            <a:r>
              <a:rPr lang="ru-RU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Бабайцева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Л.Д. </a:t>
            </a:r>
            <a:r>
              <a:rPr lang="ru-RU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Чеснокова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М.: Дрофа, 2004.-335с.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Бурмако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В.М. Русский язык в рисунках. - М.: Просвещение, 1991.-96с.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Волина В.В. Веселая грамматика. - М.: Знание, 1995.-336с.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Жуков В.П. Русская фразеология / В.П. Жуков, А.В. Жуков. - М.: Высшая школа, 2001.-236с.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Жуков В.П. Школьный фразеологический словарь русского языка / В.П. Жуков, А.В. Жуков. - М.: Просвещение, 1994.-431с.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Кашина И.В. Фразеологизмы со значением удивления в современном русском языке // Русский язык в школе. - 1985. - №2.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Кохтев Н.Н. Русская фразеология / Н.Н. Кохтев, Д.Э. Розенталь. - М.: Русский язык, 1990.-304с.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Кудрявцева Т.С. Русский язык. Текст. Грамматика. Культура речи / Т.С. Кудрявцева, Р.А. </a:t>
            </a:r>
            <a:r>
              <a:rPr lang="ru-RU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Арзуманова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Р.М. Нефедова. - М.: Дрофа, 2002.-384с.</a:t>
            </a:r>
          </a:p>
          <a:p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8582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363272" cy="4539208"/>
          </a:xfrm>
        </p:spPr>
        <p:txBody>
          <a:bodyPr>
            <a:normAutofit fontScale="92500" lnSpcReduction="10000"/>
          </a:bodyPr>
          <a:lstStyle/>
          <a:p>
            <a:pPr>
              <a:tabLst>
                <a:tab pos="90488" algn="l"/>
              </a:tabLst>
            </a:pP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Фразеологизмы с одинаковой частотой используют как дети, так и взрослые.</a:t>
            </a:r>
          </a:p>
          <a:p>
            <a:pPr>
              <a:tabLst>
                <a:tab pos="90488" algn="l"/>
              </a:tabLst>
            </a:pP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фразеологизмов и их употребление оживляет речь, делает её интересной и богатой.</a:t>
            </a:r>
          </a:p>
          <a:p>
            <a:pPr>
              <a:tabLst>
                <a:tab pos="90488" algn="l"/>
              </a:tabLst>
            </a:pP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изучение русской и </a:t>
            </a:r>
            <a:r>
              <a:rPr lang="ru-RU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кыргызской</a:t>
            </a:r>
            <a:r>
              <a:rPr 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фразеологии в сопоставлении очень важно для развивающейся личности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4752528" cy="93461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628800"/>
            <a:ext cx="8686800" cy="41044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ознакомиться с понятием «фразеологизм».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y-KG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зучить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происхождение и значение наиболее часто употребляющихся в речи фразеологизмов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Обнаружить сходства и различия  во фразеологизмах  русского и кыргызского языков, относящихся к человеку.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0"/>
            <a:ext cx="9073008" cy="5544616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теоретические вопросы темы;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исследовать употребление в речи фразеологизмов учащимися и взрослыми (провести анкетирование и социологический опрос);</a:t>
            </a:r>
          </a:p>
          <a:p>
            <a:pPr>
              <a:buFont typeface="Wingdings" pitchFamily="2" charset="2"/>
              <a:buChar char="Ø"/>
            </a:pP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словарь фразеологизмов кыргызского и русского языков, выявить фразеологизмы, относящиеся к человеку.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сопоставив русские и 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кыргызские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фразеологизмы, найти их сходства и различия;</a:t>
            </a:r>
          </a:p>
          <a:p>
            <a:pPr>
              <a:buNone/>
            </a:pPr>
            <a:r>
              <a:rPr lang="ru-RU" sz="2400" u="sng" dirty="0" smtClean="0"/>
              <a:t/>
            </a:r>
            <a:br>
              <a:rPr lang="ru-RU" sz="2400" u="sng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624429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953864"/>
          </a:xfrm>
        </p:spPr>
        <p:txBody>
          <a:bodyPr/>
          <a:lstStyle/>
          <a:p>
            <a:pPr lvl="0">
              <a:buFont typeface="Wingdings" pitchFamily="2" charset="2"/>
              <a:buChar char="Ø"/>
              <a:tabLst>
                <a:tab pos="892175" algn="l"/>
              </a:tabLst>
            </a:pP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Постараться сделать интересные задания-анкеты , составить диаграммы   по результатам анкетирования. </a:t>
            </a:r>
          </a:p>
          <a:p>
            <a:pPr lvl="0">
              <a:buFont typeface="Wingdings" pitchFamily="2" charset="2"/>
              <a:buChar char="Ø"/>
              <a:tabLst>
                <a:tab pos="892175" algn="l"/>
              </a:tabLst>
            </a:pP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Создать словарик самых употребляемых фразеологизмов,  узнать значения разных  фразеологизмов и познакомиться с историей их появления в нашем языке.</a:t>
            </a:r>
          </a:p>
          <a:p>
            <a:pPr>
              <a:buFont typeface="Wingdings" pitchFamily="2" charset="2"/>
              <a:buChar char="Ø"/>
            </a:pP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2590"/>
            <a:ext cx="7272808" cy="1524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исследования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1772816"/>
            <a:ext cx="6990928" cy="4032448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Ø"/>
            </a:pPr>
            <a:r>
              <a:rPr lang="ru-RU" sz="5400" b="1" dirty="0" smtClean="0">
                <a:solidFill>
                  <a:schemeClr val="bg1"/>
                </a:solidFill>
                <a:latin typeface="Gabriola" pitchFamily="82" charset="0"/>
              </a:rPr>
              <a:t> </a:t>
            </a: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</a:t>
            </a:r>
          </a:p>
          <a:p>
            <a:pPr>
              <a:buFont typeface="Wingdings" pitchFamily="2" charset="2"/>
              <a:buChar char="Ø"/>
            </a:pP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</a:t>
            </a:r>
          </a:p>
          <a:p>
            <a:pPr>
              <a:buFont typeface="Wingdings" pitchFamily="2" charset="2"/>
              <a:buChar char="Ø"/>
            </a:pPr>
            <a:r>
              <a:rPr 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Анализ</a:t>
            </a:r>
          </a:p>
          <a:p>
            <a:pPr>
              <a:buFont typeface="Wingdings" pitchFamily="2" charset="2"/>
              <a:buChar char="Ø"/>
            </a:pPr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результатов</a:t>
            </a:r>
            <a:endParaRPr lang="ru-RU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3149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" id="{3E2B1C99-DE78-426A-A700-3E9F306DBC25}" vid="{27F454E2-7B52-4DBB-AAF9-B9317F54CB99}"/>
    </a:ext>
  </a:extLst>
</a:theme>
</file>

<file path=ppt/theme/theme2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1865</TotalTime>
  <Words>1776</Words>
  <Application>Microsoft Office PowerPoint</Application>
  <PresentationFormat>Экран (4:3)</PresentationFormat>
  <Paragraphs>282</Paragraphs>
  <Slides>44</Slides>
  <Notes>11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44</vt:i4>
      </vt:variant>
    </vt:vector>
  </HeadingPairs>
  <TitlesOfParts>
    <vt:vector size="59" baseType="lpstr">
      <vt:lpstr>Arial</vt:lpstr>
      <vt:lpstr>Book Antiqua</vt:lpstr>
      <vt:lpstr>Bookman Old Style</vt:lpstr>
      <vt:lpstr>Calibri</vt:lpstr>
      <vt:lpstr>Calibri Light</vt:lpstr>
      <vt:lpstr>Century Gothic</vt:lpstr>
      <vt:lpstr>Corbel</vt:lpstr>
      <vt:lpstr>Corbel,Bold</vt:lpstr>
      <vt:lpstr>Corbel,Italic</vt:lpstr>
      <vt:lpstr>Gabriola</vt:lpstr>
      <vt:lpstr>Times New Roman</vt:lpstr>
      <vt:lpstr>Wingdings</vt:lpstr>
      <vt:lpstr>Wingdings 3</vt:lpstr>
      <vt:lpstr>ШАБЛОН</vt:lpstr>
      <vt:lpstr>Сектор</vt:lpstr>
      <vt:lpstr>  Научно-исследовательская  работа по русскому языку «Знакомьтесь, фразеологизмы!»</vt:lpstr>
      <vt:lpstr>Введение  </vt:lpstr>
      <vt:lpstr>Презентация PowerPoint</vt:lpstr>
      <vt:lpstr>Презентация PowerPoint</vt:lpstr>
      <vt:lpstr>Гипотеза</vt:lpstr>
      <vt:lpstr>Цель проекта</vt:lpstr>
      <vt:lpstr>Задачи</vt:lpstr>
      <vt:lpstr>Презентация PowerPoint</vt:lpstr>
      <vt:lpstr>Методы исследования</vt:lpstr>
      <vt:lpstr>Актуальность</vt:lpstr>
      <vt:lpstr>ЭТАПЫ РАБОТЫ</vt:lpstr>
      <vt:lpstr>Презентация PowerPoint</vt:lpstr>
      <vt:lpstr>Наше исследование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Виды фразеологизмов  по символам</vt:lpstr>
      <vt:lpstr>Презентация PowerPoint</vt:lpstr>
      <vt:lpstr>Социологический Опрос:</vt:lpstr>
      <vt:lpstr>Презентация PowerPoint</vt:lpstr>
      <vt:lpstr>Результаты на вопрос «Что такое фразеологизм?»</vt:lpstr>
      <vt:lpstr>Результаты на вопрос «Знаете ли вы его происхождения?»</vt:lpstr>
      <vt:lpstr>Результаты на вопрос «Какие фразеологизмы вы знаете?»</vt:lpstr>
      <vt:lpstr>Результаты на вопрос «Употребляете ли вы фразеологизмы в своей речи?»</vt:lpstr>
      <vt:lpstr>Результаты на просьбу привести примеры</vt:lpstr>
      <vt:lpstr>Опрос школьников</vt:lpstr>
      <vt:lpstr>Презентация PowerPoint</vt:lpstr>
      <vt:lpstr>Презентация PowerPoint</vt:lpstr>
      <vt:lpstr>Презентация PowerPoint</vt:lpstr>
      <vt:lpstr>Сходства и различия в русских и кыргызских фразеологизмах</vt:lpstr>
      <vt:lpstr>ДОСЛОВНЫЙ ПЕРЕВОД</vt:lpstr>
      <vt:lpstr>Перевод по соответствию</vt:lpstr>
      <vt:lpstr>Фразеологизмы кыргызского языка, связанные с частями тела.</vt:lpstr>
      <vt:lpstr>Выводы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strayker00</dc:creator>
  <cp:lastModifiedBy>Пользователь Windows</cp:lastModifiedBy>
  <cp:revision>175</cp:revision>
  <cp:lastPrinted>2022-01-15T02:39:59Z</cp:lastPrinted>
  <dcterms:created xsi:type="dcterms:W3CDTF">2012-01-08T10:21:50Z</dcterms:created>
  <dcterms:modified xsi:type="dcterms:W3CDTF">2022-02-09T16:17:43Z</dcterms:modified>
</cp:coreProperties>
</file>