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75" r:id="rId3"/>
    <p:sldId id="281" r:id="rId4"/>
    <p:sldId id="282" r:id="rId5"/>
    <p:sldId id="294" r:id="rId6"/>
    <p:sldId id="257" r:id="rId7"/>
    <p:sldId id="258" r:id="rId8"/>
    <p:sldId id="267" r:id="rId9"/>
    <p:sldId id="260" r:id="rId10"/>
    <p:sldId id="261" r:id="rId11"/>
    <p:sldId id="265" r:id="rId12"/>
    <p:sldId id="264" r:id="rId13"/>
    <p:sldId id="262" r:id="rId14"/>
    <p:sldId id="266" r:id="rId15"/>
    <p:sldId id="280" r:id="rId16"/>
    <p:sldId id="285" r:id="rId17"/>
    <p:sldId id="263" r:id="rId18"/>
    <p:sldId id="268" r:id="rId19"/>
    <p:sldId id="271" r:id="rId20"/>
    <p:sldId id="297" r:id="rId21"/>
    <p:sldId id="295" r:id="rId22"/>
    <p:sldId id="284" r:id="rId23"/>
    <p:sldId id="286" r:id="rId24"/>
    <p:sldId id="287" r:id="rId25"/>
    <p:sldId id="288" r:id="rId26"/>
    <p:sldId id="292" r:id="rId27"/>
    <p:sldId id="299" r:id="rId28"/>
    <p:sldId id="277" r:id="rId29"/>
  </p:sldIdLst>
  <p:sldSz cx="9906000" cy="6858000" type="A4"/>
  <p:notesSz cx="7100888" cy="10233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4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94343" autoAdjust="0"/>
  </p:normalViewPr>
  <p:slideViewPr>
    <p:cSldViewPr>
      <p:cViewPr>
        <p:scale>
          <a:sx n="113" d="100"/>
          <a:sy n="113" d="100"/>
        </p:scale>
        <p:origin x="-708" y="1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>
              <a:defRPr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8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93A5C-B672-4A09-AE9C-0926EF88890B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A505E-ACCE-4555-B863-64E9A2C912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1942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E116-AC54-4BF7-B986-4BD3201DA9CD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AB433-B2F8-4033-BF0B-E1014DAFD6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20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B53C1-CCC1-485D-8874-A9B801831B8D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CF9A4-ECE4-492A-9C9B-82B268D5F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715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136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71DDF-9505-4C54-8FE2-BE1087ACB614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FAB85-902C-4924-B514-CA202E9D79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819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CC078-ABF1-4E36-9FB2-3895A34C822C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28987-5CD2-408D-AD6B-2E4EE5602F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400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2586-E211-4558-A9F5-99FA7F569FD9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6C62A-24E5-43E0-9A85-AAB899336F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965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6D84-64C4-415F-95B2-7714A068D984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B9D6E-7F69-49C2-91CC-CCEA86268A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238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546B8-DE8C-4394-BD03-C6E0E43D0C8E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E6459-DF12-4DC6-85CD-AD08A52833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71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30617-3629-445C-A138-DCE2C9807624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C1349-E3F7-4EB2-9326-E1CAE47FA6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35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4781" y="214313"/>
            <a:ext cx="1857375" cy="12858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548" y="274638"/>
            <a:ext cx="7321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248E0E-8B95-45F7-8216-64707E4D00A3}" type="datetimeFigureOut">
              <a:rPr lang="ru-RU"/>
              <a:pPr>
                <a:defRPr/>
              </a:pPr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C53DAB4-568B-4F18-9EE3-F1CEA4E45C91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7" name="Рисунок 6" descr="8b2e2cde0014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72" y="357189"/>
            <a:ext cx="1779984" cy="102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31550" cmpd="sng">
            <a:gradFill>
              <a:gsLst>
                <a:gs pos="70000">
                  <a:schemeClr val="accent6">
                    <a:shade val="50000"/>
                    <a:satMod val="190000"/>
                  </a:schemeClr>
                </a:gs>
                <a:gs pos="0">
                  <a:schemeClr val="accent6">
                    <a:tint val="77000"/>
                    <a:satMod val="180000"/>
                  </a:schemeClr>
                </a:gs>
              </a:gsLst>
              <a:lin ang="5400000"/>
            </a:gradFill>
            <a:prstDash val="solid"/>
          </a:ln>
          <a:solidFill>
            <a:srgbClr val="FFF0E7"/>
          </a:solidFill>
          <a:effectLst>
            <a:outerShdw blurRad="50800" dist="40000" dir="5400000" algn="tl" rotWithShape="0">
              <a:srgbClr val="000000">
                <a:shade val="5000"/>
                <a:satMod val="120000"/>
                <a:alpha val="33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0E7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b="1" kern="1200">
          <a:solidFill>
            <a:srgbClr val="98480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 b="1" kern="1200">
          <a:solidFill>
            <a:srgbClr val="984807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b="1" kern="1200">
          <a:solidFill>
            <a:srgbClr val="984807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 kern="1200">
          <a:solidFill>
            <a:srgbClr val="984807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 kern="1200">
          <a:solidFill>
            <a:srgbClr val="98480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Grp="1" noChangeArrowheads="1"/>
          </p:cNvSpPr>
          <p:nvPr>
            <p:ph type="ctrTitle"/>
          </p:nvPr>
        </p:nvSpPr>
        <p:spPr bwMode="auto">
          <a:xfrm>
            <a:off x="850747" y="1169649"/>
            <a:ext cx="8420100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None/>
            </a:pPr>
            <a:r>
              <a:rPr lang="kk-KZ" altLang="ky-KG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lang="kk-KZ" altLang="ky-KG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 </a:t>
            </a:r>
            <a:r>
              <a:rPr lang="kk-KZ" altLang="ky-KG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МГОТК </a:t>
            </a:r>
            <a:endParaRPr lang="ru-RU" altLang="ky-KG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362075" y="1963827"/>
            <a:ext cx="71818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ky-KG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k-KZ" altLang="ky-KG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kk-KZ" altLang="ky-KG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ДОЛБООРДУК  ИШТИН  </a:t>
            </a:r>
            <a:r>
              <a:rPr lang="kk-KZ" altLang="ky-KG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ТЕМАСЫ</a:t>
            </a:r>
            <a:r>
              <a:rPr lang="kk-KZ" altLang="ky-KG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altLang="ky-KG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k-KZ" altLang="ky-KG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altLang="ky-KG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АПЕЛЬСИН</a:t>
            </a:r>
            <a:r>
              <a:rPr lang="kk-KZ" altLang="ky-KG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ky-KG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850747" y="3034859"/>
            <a:ext cx="8485452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kk-KZ" altLang="ky-KG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kk-KZ" altLang="ky-KG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kk-KZ" altLang="ky-KG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етекчиси</a:t>
            </a:r>
            <a:r>
              <a:rPr lang="kk-KZ" altLang="ky-KG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Токтоноева Ардак Аналбековна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k-KZ" altLang="ky-K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kk-KZ" altLang="ky-KG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ky-KG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kk-KZ" altLang="ky-KG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Долбоордун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ky-KG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изилдөөчүлөрү</a:t>
            </a:r>
            <a:r>
              <a:rPr lang="kk-KZ" altLang="ky-KG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kk-KZ" altLang="ky-KG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№68 МГОТКнын </a:t>
            </a:r>
            <a:r>
              <a:rPr lang="kk-KZ" alt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4А</a:t>
            </a:r>
            <a:r>
              <a:rPr lang="kk-KZ" altLang="ky-KG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kk-KZ" altLang="ky-KG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alt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классынын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k-KZ" altLang="ky-KG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alt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окуучулары</a:t>
            </a:r>
            <a:endParaRPr lang="ru-RU" altLang="ky-KG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Сыдыков Элтой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y-K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Жумагазиев Ариет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y-K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Чыныбеков Умар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ky-KG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k-KZ" altLang="ky-KG" sz="1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k-KZ" altLang="ky-KG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БИШКЕК – 2022</a:t>
            </a:r>
            <a:endParaRPr lang="ru-RU" altLang="ky-KG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ky-K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77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99" y="116632"/>
            <a:ext cx="4883644" cy="3600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99" y="3852061"/>
            <a:ext cx="4883644" cy="2855053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51" y="1713397"/>
            <a:ext cx="42492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Бирок, апельсин өзү баарынан да субтропикалык климатты жакшы көрөт. Дал субтропикте апельсин дарактары эң жогорку сапаттагы жемиштерди берет. Тропикалык зонада ушундай касиеттерге ээ мөмө-жемиштерди алуу үчүн апельсин дарактары деңиз деңгээлинен 800-1200 метр бийиктиктен төмөн эмес өсүш керек. Абанын нымдуулугу жогору болгон тропикалык түздүктөрдө апельсин жемиштери көп нерсени каалабайт.</a:t>
            </a:r>
            <a:r>
              <a:rPr lang="ky-KG" alt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9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0706" y="116633"/>
            <a:ext cx="741082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дарагынын учу учтуу тери сымал, сүйрү жалбырактары бар.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жалбырактарынын жашоо узактыгы болжол менен үч жыл.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дарагынын таажы шар же пирамида түрүнө ээ.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Бутактары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көбүнчө тикенектүү, узундугу 10 сантиметрге жетет.</a:t>
            </a:r>
            <a:r>
              <a:rPr lang="ky-KG" altLang="ky-K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32" y="2348881"/>
            <a:ext cx="8424936" cy="43749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18592" y="836713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/>
            <a:endParaRPr lang="ky-KG" altLang="ky-KG" sz="14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0847" y="1023616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6679" y="188640"/>
            <a:ext cx="78393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гүлдөрү ак жана абдан жыпар жыттуу. Гүлдөрү гүлдесте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чогултулган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жалгыз гүлдүү түрлөрү бар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гүлдөрүн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урукчаларынын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саны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20-25 болот.</a:t>
            </a:r>
            <a:r>
              <a:rPr lang="ky-KG" altLang="ky-K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y-KG" altLang="ky-KG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9" y="1772816"/>
            <a:ext cx="4410324" cy="3156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05" y="2924944"/>
            <a:ext cx="5421052" cy="3753036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0705" y="260648"/>
            <a:ext cx="70207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дарагы абдан түшүмдүү болгонуна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байланыштуу</a:t>
            </a:r>
            <a:r>
              <a:rPr lang="ky-KG" altLang="ky-K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чыгыш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өлкөлөрүндөгү апельсиндер дайыма түшүмдүн символу болуп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саналат. </a:t>
            </a:r>
            <a:endParaRPr lang="ky-KG" altLang="ky-KG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636" y="1844824"/>
            <a:ext cx="7410823" cy="4842538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2697" y="143910"/>
            <a:ext cx="71570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мөмөсү, жыпар жыттуу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баарына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белгилүү, көп клеткалуу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мөмө.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Кызгылт сары мөмөнүн өлчөмү, формасы жана түсү түрдөн түргө жараша өзгөрөт.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түстүү мөмөлөрүндө бөлүкчөлөрдүн саны 9дан 13кө чейин. Уруктары көп эмбриондуу, ак түстө.</a:t>
            </a:r>
            <a:r>
              <a:rPr lang="ky-KG" altLang="ky-K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974" y="2283856"/>
            <a:ext cx="4913192" cy="4535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2283857"/>
            <a:ext cx="4346193" cy="2455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4653136"/>
            <a:ext cx="4342323" cy="2035817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3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8584" y="2132856"/>
            <a:ext cx="80899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hangingPunct="1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defRPr/>
            </a:pPr>
            <a:r>
              <a:rPr lang="kk-KZ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Органикалык </a:t>
            </a:r>
            <a:r>
              <a:rPr lang="kk-KZ" sz="2400" b="1" dirty="0">
                <a:latin typeface="Times New Roman" pitchFamily="18" charset="0"/>
                <a:ea typeface="Calibri"/>
                <a:cs typeface="Times New Roman" pitchFamily="18" charset="0"/>
              </a:rPr>
              <a:t>заттар </a:t>
            </a:r>
            <a:r>
              <a:rPr lang="kk-KZ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ky-K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кант, лимон кислотасы, аскорбин кислотасы</a:t>
            </a:r>
            <a:r>
              <a:rPr lang="kk-KZ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);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defRPr/>
            </a:pPr>
            <a:r>
              <a:rPr lang="kk-KZ" sz="2400" b="1" dirty="0">
                <a:latin typeface="Times New Roman" pitchFamily="18" charset="0"/>
                <a:ea typeface="Calibri"/>
                <a:cs typeface="Times New Roman" pitchFamily="18" charset="0"/>
              </a:rPr>
              <a:t>Витаминдер </a:t>
            </a:r>
            <a:r>
              <a:rPr lang="kk-KZ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ky-K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А, В, Р витаминдери, кальций, калий, фосфор туздары </a:t>
            </a:r>
            <a:r>
              <a:rPr lang="kk-KZ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ж.б</a:t>
            </a:r>
            <a:r>
              <a:rPr lang="kk-KZ" sz="2400" b="1" dirty="0">
                <a:latin typeface="Times New Roman" pitchFamily="18" charset="0"/>
                <a:ea typeface="Calibri"/>
                <a:cs typeface="Times New Roman" pitchFamily="18" charset="0"/>
              </a:rPr>
              <a:t>.);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defRPr/>
            </a:pPr>
            <a:r>
              <a:rPr lang="ky-K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Мөмө </a:t>
            </a:r>
            <a:r>
              <a:rPr lang="ky-K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кабыгында жана жалбырагында эфир </a:t>
            </a:r>
            <a:r>
              <a:rPr lang="ky-K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майы</a:t>
            </a:r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бар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4732" y="404664"/>
            <a:ext cx="6139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kk-KZ" sz="40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Апельсиндин </a:t>
            </a:r>
            <a:r>
              <a:rPr lang="kk-KZ" sz="40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курамы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548" y="274638"/>
            <a:ext cx="7699990" cy="1143000"/>
          </a:xfrm>
        </p:spPr>
        <p:txBody>
          <a:bodyPr/>
          <a:lstStyle/>
          <a:p>
            <a:r>
              <a:rPr lang="ky-KG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Венндин диаграм</a:t>
            </a:r>
            <a:r>
              <a:rPr lang="ru-RU" dirty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ky-KG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</a:t>
            </a:r>
            <a:endParaRPr lang="ky-KG" dirty="0">
              <a:ln w="31550" cmpd="sng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24466" y="3395550"/>
            <a:ext cx="5571196" cy="2455342"/>
          </a:xfrm>
          <a:prstGeom prst="ellipse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y-KG" dirty="0" smtClean="0"/>
          </a:p>
          <a:p>
            <a:pPr algn="ctr"/>
            <a:endParaRPr lang="ky-KG" dirty="0"/>
          </a:p>
        </p:txBody>
      </p:sp>
      <p:sp>
        <p:nvSpPr>
          <p:cNvPr id="14" name="Овал 13"/>
          <p:cNvSpPr/>
          <p:nvPr/>
        </p:nvSpPr>
        <p:spPr>
          <a:xfrm>
            <a:off x="4225019" y="3395550"/>
            <a:ext cx="5546784" cy="2455342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1064568" y="1982630"/>
            <a:ext cx="35812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y-KG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пайдасы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80960" y="1969215"/>
            <a:ext cx="3227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y-KG" sz="3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</a:t>
            </a:r>
            <a:r>
              <a:rPr lang="ky-KG" sz="3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зыяны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57101" y="2843974"/>
            <a:ext cx="7916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sz="3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Окшош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63178" y="4085822"/>
            <a:ext cx="3677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ашказаны ооругандарга болбойт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y-K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y-KG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96358" y="3980325"/>
            <a:ext cx="3548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 </a:t>
            </a:r>
            <a:r>
              <a:rPr 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басымды төмөндөтөт. </a:t>
            </a:r>
          </a:p>
          <a:p>
            <a:r>
              <a:rPr 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Жүрөк, боор </a:t>
            </a:r>
            <a:r>
              <a:rPr 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ооруларынын </a:t>
            </a:r>
            <a:r>
              <a:rPr 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алдын алат. </a:t>
            </a:r>
          </a:p>
          <a:p>
            <a:r>
              <a:rPr 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Суук тийүүдөн сактайт </a:t>
            </a:r>
          </a:p>
          <a:p>
            <a:endParaRPr lang="ky-KG" sz="2400" dirty="0" smtClean="0"/>
          </a:p>
          <a:p>
            <a:endParaRPr lang="ky-KG" sz="2400" dirty="0"/>
          </a:p>
          <a:p>
            <a:endParaRPr lang="ky-KG" sz="2400" dirty="0" smtClean="0"/>
          </a:p>
          <a:p>
            <a:endParaRPr lang="ky-KG" sz="2400" dirty="0" smtClean="0"/>
          </a:p>
          <a:p>
            <a:endParaRPr lang="ky-KG" sz="2400" dirty="0"/>
          </a:p>
          <a:p>
            <a:endParaRPr lang="ky-KG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056548" y="4013524"/>
            <a:ext cx="2313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alt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Ширелүү</a:t>
            </a:r>
            <a:r>
              <a:rPr lang="en-US" alt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ky-KG" alt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Сорттору көп</a:t>
            </a:r>
          </a:p>
          <a:p>
            <a:pPr algn="ctr"/>
            <a:r>
              <a:rPr lang="ky-KG" alt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Витаминдерге </a:t>
            </a:r>
          </a:p>
          <a:p>
            <a:pPr algn="ctr"/>
            <a:r>
              <a:rPr lang="ky-KG" altLang="ky-K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</a:t>
            </a:r>
            <a:r>
              <a:rPr lang="ky-KG" altLang="ky-K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0705" y="260648"/>
            <a:ext cx="76052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alt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 кызыктуу маалыматтар</a:t>
            </a:r>
          </a:p>
          <a:p>
            <a:pPr algn="ctr"/>
            <a:endParaRPr lang="ky-KG" altLang="ky-KG" sz="3200" b="1" dirty="0" smtClean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y-KG" altLang="ky-KG" sz="24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 </a:t>
            </a:r>
            <a:r>
              <a:rPr lang="ky-KG" altLang="ky-KG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литр шире алуу үчүн </a:t>
            </a:r>
            <a:r>
              <a:rPr lang="ky-KG" altLang="ky-KG" sz="24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же 4 </a:t>
            </a:r>
            <a:r>
              <a:rPr lang="ky-KG" altLang="ky-KG" sz="24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килограмм апельсинди сыгып алуу </a:t>
            </a:r>
            <a:r>
              <a:rPr lang="ky-KG" altLang="ky-KG" sz="24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2204864"/>
            <a:ext cx="4383648" cy="2694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28" y="2708920"/>
            <a:ext cx="4884543" cy="338368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4645"/>
            <a:ext cx="104196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y-KG" altLang="ky-KG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ky-KG" altLang="ky-KG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6679" y="116633"/>
            <a:ext cx="77228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Ажарда апельсинди биринчи жолу отургузуу 19-кылымда пайда болгон. Бирок жергиликтүү климатка көнбөгөн бак-дарактар ​​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кыштын ызгаарында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өлүп калган. Советтик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субтропиктерге ыгайлашкан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сорттор пайда болгонго чейин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жылдар бою селекциялык иштерди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жүргүзү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талап кылынган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Азыркы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учурда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Азия өлкөлөр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ндө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жакын ар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түрдү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сорттору жана формалары бар.</a:t>
            </a:r>
            <a:r>
              <a:rPr lang="ky-KG" alt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28" y="2671177"/>
            <a:ext cx="6571993" cy="402850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0"/>
          <a:stretch/>
        </p:blipFill>
        <p:spPr>
          <a:xfrm>
            <a:off x="1052567" y="3090922"/>
            <a:ext cx="7993852" cy="3553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0662" y="228601"/>
            <a:ext cx="77228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hangingPunct="0"/>
            <a:r>
              <a:rPr lang="ky-KG" altLang="ky-KG" sz="27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Түркиянын Адана провинциясында 3-7-апрель күндөрү </a:t>
            </a:r>
            <a:r>
              <a:rPr lang="ky-KG" altLang="ky-KG" sz="27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өткөн 7-Эл аралык “Апельсин гүлү” карнавалына 1,5 миллион киши чогулду. Карнавалды уюштуруу комитетинин маалыматы боюнча, иш-чарага катуу даярдык дээрлик бир жылга созулган. </a:t>
            </a:r>
            <a:endParaRPr lang="ky-KG" altLang="ky-KG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6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86593" y="1318481"/>
            <a:ext cx="7332815" cy="381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kk-KZ" sz="8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kk-KZ" sz="4000" b="1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Апельсиндин </a:t>
            </a:r>
            <a:r>
              <a:rPr lang="kk-KZ" sz="4000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жашообуздагы пайдалуу </a:t>
            </a:r>
            <a:r>
              <a:rPr lang="kk-KZ" sz="4000" i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өзгөчө </a:t>
            </a:r>
            <a:r>
              <a:rPr lang="kk-KZ" sz="4000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касиеттерин таанып билүү, окуп үйрөнү</a:t>
            </a:r>
            <a:r>
              <a:rPr lang="kk-KZ" sz="4000" i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endParaRPr lang="ru-RU" sz="4000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6593" y="476673"/>
            <a:ext cx="833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ДОЛБООРДУН   МАКСАТЫ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7799" y="404664"/>
            <a:ext cx="811290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0E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40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Тажрыйба № 1</a:t>
            </a:r>
            <a:r>
              <a:rPr lang="ru-RU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ky-KG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1691452"/>
            <a:ext cx="3240360" cy="4320481"/>
          </a:xfrm>
          <a:prstGeom prst="rect">
            <a:avLst/>
          </a:prstGeom>
        </p:spPr>
      </p:pic>
      <p:pic>
        <p:nvPicPr>
          <p:cNvPr id="6" name="VID-20220212-WA0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695225" y="2259220"/>
            <a:ext cx="4320480" cy="324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7799" y="404664"/>
            <a:ext cx="811290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0E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40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Тажрыйба № 2</a:t>
            </a:r>
            <a:r>
              <a:rPr lang="ru-RU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ky-KG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5" b="-7672"/>
          <a:stretch/>
        </p:blipFill>
        <p:spPr>
          <a:xfrm>
            <a:off x="632520" y="1772816"/>
            <a:ext cx="3960440" cy="4823421"/>
          </a:xfrm>
          <a:prstGeom prst="rect">
            <a:avLst/>
          </a:prstGeom>
        </p:spPr>
      </p:pic>
      <p:pic>
        <p:nvPicPr>
          <p:cNvPr id="3" name="VID-20220212-WA0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887971" y="1909853"/>
            <a:ext cx="4947798" cy="40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799" y="404664"/>
            <a:ext cx="8112901" cy="1600200"/>
          </a:xfrm>
        </p:spPr>
        <p:txBody>
          <a:bodyPr>
            <a:normAutofit/>
          </a:bodyPr>
          <a:lstStyle/>
          <a:p>
            <a:r>
              <a:rPr lang="kk-KZ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4000" dirty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</a:t>
            </a:r>
            <a:r>
              <a:rPr lang="kk-KZ" sz="40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урак жүргүзүү</a:t>
            </a:r>
            <a:r>
              <a:rPr lang="ru-RU" sz="4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ky-KG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kk-KZ" sz="4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Апельсин </a:t>
            </a:r>
            <a:r>
              <a:rPr lang="kk-KZ" sz="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</a:t>
            </a:r>
            <a:r>
              <a:rPr lang="ky-KG" altLang="ky-K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k-KZ" sz="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нүнд</a:t>
            </a:r>
            <a:r>
              <a:rPr lang="ky-KG" altLang="ky-K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k-KZ" sz="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кандай маалыматтарды билишет - </a:t>
            </a:r>
            <a:r>
              <a:rPr lang="kk-KZ" sz="4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деген суроо бизди абдан кызыктырды</a:t>
            </a:r>
            <a:r>
              <a:rPr lang="kk-KZ" sz="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...  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103" y="1600200"/>
            <a:ext cx="8915400" cy="5069160"/>
          </a:xfrm>
        </p:spPr>
        <p:txBody>
          <a:bodyPr/>
          <a:lstStyle/>
          <a:p>
            <a:r>
              <a:rPr 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апельсинди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кайсыл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убактта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жейсиң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ky-KG" sz="2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Күн сайын;    </a:t>
            </a:r>
            <a:endParaRPr lang="ru-RU" altLang="ky-KG" sz="20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kk-KZ" altLang="ky-KG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Бир </a:t>
            </a: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аптада (бир жумада) 2-3 жолу;</a:t>
            </a:r>
            <a:endParaRPr lang="ru-RU" altLang="ky-KG" sz="20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Бир айда бир жолу;</a:t>
            </a:r>
            <a:endParaRPr lang="ru-RU" altLang="ky-KG" sz="20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Себеби, алергия менен ооруйм</a:t>
            </a:r>
            <a:r>
              <a:rPr lang="en-US" altLang="ky-KG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altLang="ky-KG" sz="2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Апельсиндин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кабыгында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эмне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бар?</a:t>
            </a: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kk-KZ" altLang="ky-KG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ky-KG" altLang="ky-KG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ky-KG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 майы</a:t>
            </a:r>
            <a:endParaRPr lang="ru-RU" altLang="ky-KG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kk-KZ" altLang="ky-KG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</a:t>
            </a:r>
            <a:r>
              <a:rPr lang="ky-KG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итамин, </a:t>
            </a:r>
            <a:r>
              <a:rPr lang="ky-KG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кальций, калий, фосфор </a:t>
            </a:r>
            <a:endParaRPr lang="ru-RU" altLang="ky-KG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Билбейм</a:t>
            </a:r>
            <a:endParaRPr lang="en-US" altLang="ky-KG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Апельсиндин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курамында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ky-K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эмне</a:t>
            </a:r>
            <a:r>
              <a:rPr lang="ru-RU" altLang="ky-KG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бар?</a:t>
            </a:r>
          </a:p>
          <a:p>
            <a:pPr algn="just">
              <a:spcBef>
                <a:spcPct val="0"/>
              </a:spcBef>
              <a:buNone/>
            </a:pPr>
            <a:r>
              <a:rPr lang="kk-KZ" altLang="ky-KG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</a:t>
            </a:r>
            <a:r>
              <a:rPr lang="ky-KG" alt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 майы</a:t>
            </a:r>
            <a:endParaRPr lang="ru-RU" altLang="ky-KG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</a:t>
            </a:r>
            <a:r>
              <a:rPr lang="ky-KG" alt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</a:t>
            </a:r>
            <a:r>
              <a:rPr lang="ky-KG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лимон кислотасы, аскорбин </a:t>
            </a:r>
            <a:r>
              <a:rPr 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кислотасы</a:t>
            </a:r>
            <a:endParaRPr lang="ru-RU" altLang="ky-KG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kk-KZ" altLang="ky-KG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Билбейм</a:t>
            </a:r>
            <a:endParaRPr lang="en-US" altLang="ky-KG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ky-KG" sz="2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endParaRPr lang="ky-K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3"/>
          <a:stretch/>
        </p:blipFill>
        <p:spPr bwMode="auto">
          <a:xfrm>
            <a:off x="2283120" y="692696"/>
            <a:ext cx="734347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0751" y="4630334"/>
            <a:ext cx="7935119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 eaLnBrk="1" hangingPunct="1">
              <a:defRPr/>
            </a:pPr>
            <a:r>
              <a:rPr lang="ky-KG" sz="20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Жыйынтыгы:</a:t>
            </a:r>
            <a:r>
              <a:rPr lang="ky-KG" sz="2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бизди кошкондо</a:t>
            </a:r>
          </a:p>
          <a:p>
            <a:pPr marL="342900" indent="-342900" algn="just" eaLnBrk="1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>
                <a:latin typeface="Times New Roman" pitchFamily="18" charset="0"/>
                <a:ea typeface="Calibri"/>
                <a:cs typeface="Times New Roman" pitchFamily="18" charset="0"/>
              </a:rPr>
              <a:t>Күн сайын жегендер – 3</a:t>
            </a:r>
            <a:r>
              <a:rPr lang="kk-KZ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2000" dirty="0">
                <a:latin typeface="Times New Roman" pitchFamily="18" charset="0"/>
                <a:ea typeface="Calibri"/>
                <a:cs typeface="Times New Roman" pitchFamily="18" charset="0"/>
              </a:rPr>
              <a:t>окуучу; 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>
                <a:latin typeface="Times New Roman" pitchFamily="18" charset="0"/>
                <a:ea typeface="Calibri"/>
                <a:cs typeface="Times New Roman" pitchFamily="18" charset="0"/>
              </a:rPr>
              <a:t>Бир аптада (бир жумада) 2-3 жолу жегендер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15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окуучу;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>
                <a:latin typeface="Times New Roman" pitchFamily="18" charset="0"/>
                <a:ea typeface="Calibri"/>
                <a:cs typeface="Times New Roman" pitchFamily="18" charset="0"/>
              </a:rPr>
              <a:t>Бир айда бир жолу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жегендер – 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15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окуучу;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Алергия </a:t>
            </a:r>
            <a:r>
              <a:rPr lang="kk-KZ" altLang="ky-KG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менен </a:t>
            </a:r>
            <a:r>
              <a:rPr lang="kk-KZ" altLang="ky-K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ооруп </a:t>
            </a:r>
            <a:r>
              <a:rPr lang="kk-KZ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жебегендер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 болду.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3714" y="3650178"/>
            <a:ext cx="7902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Күн сайын;  </a:t>
            </a:r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Б</a:t>
            </a:r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Бир аптада (бир жумада) 2-3 жолу;</a:t>
            </a:r>
            <a:endParaRPr lang="ru-RU" altLang="ky-KG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Бир айда бир </a:t>
            </a:r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жолу;              Г</a:t>
            </a:r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Себеби, алергия менен ооруйм</a:t>
            </a:r>
            <a:r>
              <a:rPr lang="en-US" altLang="ky-KG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altLang="ky-KG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2382" y="3771038"/>
            <a:ext cx="211332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1" name="Прямоугольник 10"/>
          <p:cNvSpPr/>
          <p:nvPr/>
        </p:nvSpPr>
        <p:spPr>
          <a:xfrm>
            <a:off x="1792382" y="4041068"/>
            <a:ext cx="211332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2" name="Прямоугольник 11"/>
          <p:cNvSpPr/>
          <p:nvPr/>
        </p:nvSpPr>
        <p:spPr>
          <a:xfrm>
            <a:off x="5128311" y="3771038"/>
            <a:ext cx="211332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3" name="Прямоугольник 12"/>
          <p:cNvSpPr/>
          <p:nvPr/>
        </p:nvSpPr>
        <p:spPr>
          <a:xfrm>
            <a:off x="5128311" y="4041068"/>
            <a:ext cx="211332" cy="14401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874992" y="231032"/>
            <a:ext cx="1459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altLang="ky-KG" sz="24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 суроо</a:t>
            </a:r>
            <a:endParaRPr lang="en-US" altLang="ky-KG" sz="2400" dirty="0">
              <a:ln w="31550" cmpd="sng">
                <a:noFill/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19" y="631501"/>
            <a:ext cx="7194383" cy="2907252"/>
          </a:xfrm>
          <a:prstGeom prst="rect">
            <a:avLst/>
          </a:prstGeom>
        </p:spPr>
      </p:pic>
      <p:sp>
        <p:nvSpPr>
          <p:cNvPr id="2" name="Блок-схема: процесс 1"/>
          <p:cNvSpPr/>
          <p:nvPr/>
        </p:nvSpPr>
        <p:spPr>
          <a:xfrm>
            <a:off x="4164250" y="2636911"/>
            <a:ext cx="1052831" cy="5078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7371839" y="2636910"/>
            <a:ext cx="1052831" cy="507823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5241629" y="1556792"/>
            <a:ext cx="1052831" cy="1590272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6319008" y="1556791"/>
            <a:ext cx="1052831" cy="1587943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19" y="631501"/>
            <a:ext cx="7194383" cy="2907252"/>
          </a:xfrm>
          <a:prstGeom prst="rect">
            <a:avLst/>
          </a:prstGeom>
        </p:spPr>
      </p:pic>
      <p:sp>
        <p:nvSpPr>
          <p:cNvPr id="5" name="Заголовок 13"/>
          <p:cNvSpPr txBox="1">
            <a:spLocks/>
          </p:cNvSpPr>
          <p:nvPr/>
        </p:nvSpPr>
        <p:spPr>
          <a:xfrm>
            <a:off x="5020475" y="223592"/>
            <a:ext cx="1459297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0E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kk-KZ" altLang="ky-KG" sz="24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 суроо</a:t>
            </a:r>
            <a:endParaRPr lang="en-US" altLang="ky-KG" sz="2400" dirty="0">
              <a:ln w="31550" cmpd="sng">
                <a:noFill/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515" y="4653136"/>
            <a:ext cx="9127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eaLnBrk="1" hangingPunct="1">
              <a:defRPr/>
            </a:pPr>
            <a:r>
              <a:rPr lang="ky-KG" sz="20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Жыйынтыгы: </a:t>
            </a:r>
            <a:r>
              <a:rPr lang="ky-KG" sz="2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бизди кошкондо 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ky-KG" alt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фир майы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деп жооп бергендер – 10 окуучу; 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kk-KZ" altLang="ky-K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altLang="ky-K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итамин, кальций,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калий, фосфор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деп жооп бергендер – 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21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окуучу;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«Билбейм» деп жооп бергендер – 5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 болду.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003714" y="3650178"/>
            <a:ext cx="7902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</a:t>
            </a:r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Эфир май</a:t>
            </a:r>
          </a:p>
          <a:p>
            <a:pPr algn="just"/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kk-KZ" altLang="ky-KG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y-K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итамин, кальций, калий,фосфор мин, кальций, калий, </a:t>
            </a:r>
            <a:r>
              <a:rPr lang="ky-K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kk-KZ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Билбейм</a:t>
            </a:r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lang="en-US" altLang="ky-KG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92382" y="3771038"/>
            <a:ext cx="211332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52" name="Прямоугольник 51"/>
          <p:cNvSpPr/>
          <p:nvPr/>
        </p:nvSpPr>
        <p:spPr>
          <a:xfrm>
            <a:off x="1792382" y="4041068"/>
            <a:ext cx="211332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53" name="Прямоугольник 52"/>
          <p:cNvSpPr/>
          <p:nvPr/>
        </p:nvSpPr>
        <p:spPr>
          <a:xfrm>
            <a:off x="1792382" y="4383106"/>
            <a:ext cx="211332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164250" y="2492897"/>
            <a:ext cx="1052831" cy="6518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5241629" y="1556792"/>
            <a:ext cx="1052831" cy="1590272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319008" y="2852936"/>
            <a:ext cx="1052831" cy="29179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0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19" y="631501"/>
            <a:ext cx="7194383" cy="2907252"/>
          </a:xfrm>
          <a:prstGeom prst="rect">
            <a:avLst/>
          </a:prstGeom>
        </p:spPr>
      </p:pic>
      <p:sp>
        <p:nvSpPr>
          <p:cNvPr id="5" name="Заголовок 13"/>
          <p:cNvSpPr txBox="1">
            <a:spLocks/>
          </p:cNvSpPr>
          <p:nvPr/>
        </p:nvSpPr>
        <p:spPr>
          <a:xfrm>
            <a:off x="5020475" y="223592"/>
            <a:ext cx="1459297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0E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kk-KZ" altLang="ky-KG" sz="2400" dirty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kk-KZ" altLang="ky-KG" sz="24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суроо</a:t>
            </a:r>
            <a:endParaRPr lang="en-US" altLang="ky-KG" sz="2400" dirty="0">
              <a:ln w="31550" cmpd="sng">
                <a:noFill/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515" y="4741585"/>
            <a:ext cx="91270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eaLnBrk="1" hangingPunct="1">
              <a:defRPr/>
            </a:pPr>
            <a:r>
              <a:rPr lang="ky-KG" sz="20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Жыйынтыгы: </a:t>
            </a:r>
            <a:r>
              <a:rPr lang="ky-KG" sz="2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бизди кошкондо 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ky-KG" alt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фир майы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деп жооп бергендер – 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22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окуучу; 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ky-KG" alt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ант, лимон кислотасы, аскорбин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кислотасы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деп жооп бергендер – 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10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окуучу;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«Билбейм» деп жооп бергендер – 4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окуучу болду.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3714" y="3650178"/>
            <a:ext cx="7902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</a:t>
            </a:r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Эфир май</a:t>
            </a:r>
          </a:p>
          <a:p>
            <a:pPr algn="just"/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kk-KZ" altLang="ky-KG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y-K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итамин, кальций, калий,фосфор мин, кальций, калий, </a:t>
            </a:r>
            <a:r>
              <a:rPr lang="ky-K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k-KZ" alt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kk-KZ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Билбейм</a:t>
            </a:r>
            <a:r>
              <a:rPr lang="kk-KZ" altLang="ky-KG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lang="en-US" altLang="ky-KG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2382" y="3771038"/>
            <a:ext cx="211332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4" name="Прямоугольник 13"/>
          <p:cNvSpPr/>
          <p:nvPr/>
        </p:nvSpPr>
        <p:spPr>
          <a:xfrm>
            <a:off x="1792382" y="4041068"/>
            <a:ext cx="211332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5" name="Прямоугольник 14"/>
          <p:cNvSpPr/>
          <p:nvPr/>
        </p:nvSpPr>
        <p:spPr>
          <a:xfrm>
            <a:off x="1792382" y="4383106"/>
            <a:ext cx="211332" cy="144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y-KG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4164250" y="1772816"/>
            <a:ext cx="1052831" cy="13719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5241629" y="2492896"/>
            <a:ext cx="1052831" cy="654168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6319008" y="2852936"/>
            <a:ext cx="1052831" cy="29179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0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536" y="1600201"/>
            <a:ext cx="8634164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курамында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эмне бар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экенин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билдик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биринчи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болушун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 с</a:t>
            </a:r>
            <a:r>
              <a:rPr lang="ky-KG" alt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kk-KZ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чечмеледик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жасадык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Сурак 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үү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негизинде д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иаграмма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kk-KZ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lang="kk-KZ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y-KG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6593" y="1"/>
            <a:ext cx="8337550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kk-KZ" sz="54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Кортунду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610" y="2852936"/>
            <a:ext cx="7449277" cy="386789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15502" y="973882"/>
            <a:ext cx="8089900" cy="201622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 kern="120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0E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0E7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5200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</a:t>
            </a:r>
            <a:r>
              <a:rPr lang="kk-KZ" sz="52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</a:t>
            </a:r>
            <a:r>
              <a:rPr lang="ru-RU" sz="5200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</a:t>
            </a:r>
            <a:r>
              <a:rPr lang="ru-RU" sz="52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200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бурганы</a:t>
            </a:r>
            <a:r>
              <a:rPr lang="kk-KZ" sz="52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ңы</a:t>
            </a:r>
            <a:r>
              <a:rPr lang="ru-RU" sz="5200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здар</a:t>
            </a:r>
            <a:r>
              <a:rPr lang="ru-RU" sz="52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200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үчүн</a:t>
            </a:r>
            <a:r>
              <a:rPr lang="ru-RU" sz="52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200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</a:t>
            </a:r>
            <a:r>
              <a:rPr lang="kk-KZ" sz="52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 рахмат!</a:t>
            </a:r>
            <a:endParaRPr lang="ru-RU" sz="5200" dirty="0" smtClean="0">
              <a:ln w="31550" cmpd="sng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636" y="1600201"/>
            <a:ext cx="773406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altLang="ky-KG" dirty="0" smtClean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Долбоордук  </a:t>
            </a:r>
            <a:r>
              <a:rPr lang="kk-KZ" altLang="ky-KG" dirty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иштин</a:t>
            </a:r>
            <a:r>
              <a:rPr lang="ky-KG" altLang="ky-KG" dirty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altLang="ky-KG" dirty="0" smtClean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актуалдуулугу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Апельсин с</a:t>
            </a:r>
            <a:r>
              <a:rPr lang="ky-KG" alt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үн чечмел</a:t>
            </a:r>
            <a:r>
              <a:rPr lang="ky-KG" alt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y-KG" altLang="ky-K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тарыхы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Апельсиндин 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курамы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Венндин диаграммасы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 </a:t>
            </a:r>
            <a:r>
              <a:rPr lang="kk-KZ" dirty="0" smtClean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кызыктуу</a:t>
            </a:r>
          </a:p>
          <a:p>
            <a:pPr marL="0" indent="0">
              <a:buNone/>
            </a:pPr>
            <a:r>
              <a:rPr lang="kk-KZ" dirty="0" smtClean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Тажрыйба</a:t>
            </a:r>
            <a:endParaRPr lang="kk-KZ" dirty="0">
              <a:ln w="31550" cmpd="sng">
                <a:noFill/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kk-KZ" dirty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kk-KZ" dirty="0" smtClean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dirty="0">
                <a:ln w="31550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Сурак жүргүзүү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y-KG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6593" y="1"/>
            <a:ext cx="83375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kk-KZ" sz="54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Мазмуну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62" y="332656"/>
            <a:ext cx="7816453" cy="1066130"/>
          </a:xfrm>
        </p:spPr>
        <p:txBody>
          <a:bodyPr>
            <a:normAutofit/>
          </a:bodyPr>
          <a:lstStyle/>
          <a:p>
            <a:r>
              <a:rPr lang="kk-KZ" altLang="ky-KG" sz="36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Долбоордук  иштин</a:t>
            </a:r>
            <a:r>
              <a:rPr lang="ky-KG" altLang="ky-KG" sz="3600" dirty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altLang="ky-KG" sz="36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актуалдуулугу</a:t>
            </a:r>
            <a:endParaRPr lang="ky-KG" sz="3600" dirty="0">
              <a:ln w="3155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Жаздын келиши менен көпчүлүк адамдардын саламаттыгынын жалпы абалында көйгөйлөр пайда болот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өнөкөт оорулары курчайт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Мындай абал ватаминдердин жетишсиздигинен авитаминоз түрүндө келип чыгат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Бизге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мындай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учурда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апельсин к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өп жардамын тийгизет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Анын курамында көптөгөн витаминдер болгондуктан ден-соолукка пайдалуу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Курамында аскорбин кычкылы абдан көп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Ошондуктан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y-K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курамында дагы кандай заттар кирээрин жана адамдын организмине кандай таасир этээрин билгибиз келди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ky-KG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645" y="404664"/>
            <a:ext cx="8151355" cy="1070992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u="sng" kern="1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en-US" sz="2800" u="sng" kern="1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kk-KZ" sz="2700" u="sng" kern="1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Изилдөө </a:t>
            </a:r>
            <a:r>
              <a:rPr lang="kk-KZ" sz="2700" u="sng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объектиси:</a:t>
            </a:r>
            <a:r>
              <a:rPr lang="kk-KZ" sz="2700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y-KG" sz="2700" kern="1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апельсин</a:t>
            </a:r>
            <a:r>
              <a:rPr lang="ru-RU" sz="2700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700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kk-KZ" sz="2700" u="sng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Изилдөө предмети:</a:t>
            </a:r>
            <a:r>
              <a:rPr lang="kk-KZ" sz="2700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2700" kern="100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апельсиндин </a:t>
            </a:r>
            <a:r>
              <a:rPr lang="kk-KZ" sz="2700" kern="100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касиеттери</a:t>
            </a:r>
            <a:r>
              <a:rPr lang="ru-RU" sz="28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ky-KG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kk-KZ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Тема </a:t>
            </a:r>
            <a:r>
              <a:rPr lang="kk-KZ" sz="36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боюнча маалыматтарды </a:t>
            </a: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чогултуу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Сурак </a:t>
            </a:r>
            <a:r>
              <a:rPr lang="kk-KZ" sz="36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жүргүзүү</a:t>
            </a: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Эксперименттин жыйынтыгы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Байкоо </a:t>
            </a:r>
            <a:r>
              <a:rPr lang="kk-KZ" sz="36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жүргүзүү.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ky-KG" dirty="0"/>
          </a:p>
        </p:txBody>
      </p:sp>
    </p:spTree>
    <p:extLst>
      <p:ext uri="{BB962C8B-B14F-4D97-AF65-F5344CB8AC3E}">
        <p14:creationId xmlns:p14="http://schemas.microsoft.com/office/powerpoint/2010/main" val="37870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4059" y="260648"/>
            <a:ext cx="75374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 </a:t>
            </a:r>
            <a:r>
              <a:rPr lang="ky-K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руталар тукумунун цитрус уруусундагы дайыма жашыл мөмө дарагы. Бийиктиги 7-12 </a:t>
            </a:r>
            <a:r>
              <a:rPr lang="ky-K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метрге </a:t>
            </a:r>
            <a:r>
              <a:rPr lang="ky-K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жетет. Жапайы түрү белгисиз.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58" y="2056902"/>
            <a:ext cx="7644849" cy="4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480" y="1703703"/>
            <a:ext cx="460251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мекени - Кытай. </a:t>
            </a:r>
          </a:p>
          <a:p>
            <a:pPr lvl="0" eaLnBrk="0" hangingPunct="0"/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Буга анын эки немис сөзүнөн турган «апельсин» аталышы да далил: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 </a:t>
            </a:r>
            <a:r>
              <a:rPr lang="ky-KG" altLang="ky-KG" sz="2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 </a:t>
            </a:r>
            <a:r>
              <a:rPr lang="ky-KG" altLang="ky-KG" sz="22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Кытай.</a:t>
            </a:r>
            <a:r>
              <a:rPr lang="ky-KG" altLang="ky-K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y-KG" sz="2000" dirty="0"/>
              <a:t/>
            </a:r>
            <a:br>
              <a:rPr lang="ky-KG" sz="2000" dirty="0"/>
            </a:br>
            <a:r>
              <a:rPr lang="ky-K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 тилинде апельсин апельсин деп аталат. Бул сөз апельсиндин арабча аталышынан келип чыккан - "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naranji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ky-K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алтын). Ошентип, апельсин апельсин түсүн билдирет.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01" b="1"/>
          <a:stretch/>
        </p:blipFill>
        <p:spPr>
          <a:xfrm>
            <a:off x="5421052" y="1916832"/>
            <a:ext cx="3962400" cy="36636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4991" y="503375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/>
            <a:r>
              <a:rPr lang="ky-KG" altLang="ky-KG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Кытайдын </a:t>
            </a:r>
          </a:p>
          <a:p>
            <a:pPr lvl="0" algn="ctr" eaLnBrk="0" hangingPunct="0"/>
            <a:r>
              <a:rPr lang="ky-KG" altLang="ky-KG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алмасы </a:t>
            </a:r>
            <a:endParaRPr lang="ky-KG" altLang="ky-K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2697" y="116633"/>
            <a:ext cx="723502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ky-KG" altLang="ky-KG" sz="2000" b="1" dirty="0" smtClean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Таттуу апельсин жемиштеринин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Европа өлкөлөрүндө ышкыбоз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күйөрмандары көп. </a:t>
            </a:r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Италиянын, Франциянын, Голландиянын жашоочулары аларды өстүрүү үчүн атайын жабык айнек бөлмөлөрдү - күнөсканаларды </a:t>
            </a:r>
            <a:r>
              <a:rPr lang="ky-KG" altLang="ky-KG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курушкан. </a:t>
            </a:r>
            <a:endParaRPr lang="ky-KG" altLang="ky-KG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98" y="2665233"/>
            <a:ext cx="6307027" cy="3907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106" y="4164181"/>
            <a:ext cx="4120628" cy="240898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" y="1901575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6680" y="188640"/>
            <a:ext cx="764484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altLang="ky-KG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Апельсиндин мекени Түштүк-Чыгыш Азия. Европалык саякатчылар апельсинди Европага 15-кылымда алып келишкен. Бир аз убакыт өткөндөн кийин, апельсин дарактары, колонизаторлор менен бирге, Африка жана Америка континенттеринде пайда болгон. Азыр апельсин дүйнөнүн дээрлик бардык тропикалык жана субтропикалык аймактарында активдүү өстүрүлөт.</a:t>
            </a:r>
            <a:r>
              <a:rPr lang="ky-KG" altLang="ky-K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45" y="2471974"/>
            <a:ext cx="9113295" cy="436103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130448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y-KG" altLang="ky-K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545</TotalTime>
  <Words>957</Words>
  <Application>Microsoft Office PowerPoint</Application>
  <PresentationFormat>Лист A4 (210x297 мм)</PresentationFormat>
  <Paragraphs>127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№68 МГОТК </vt:lpstr>
      <vt:lpstr>Презентация PowerPoint</vt:lpstr>
      <vt:lpstr>Презентация PowerPoint</vt:lpstr>
      <vt:lpstr>Долбоордук  иштин актуалдуулугу</vt:lpstr>
      <vt:lpstr> Изилдөө объектиси: апельсин Изилдөө предмети: апельсиндин касиеттери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Венндин диаграммасы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Сурак жүргүзүү </vt:lpstr>
      <vt:lpstr>Презентация PowerPoint</vt:lpstr>
      <vt:lpstr>1- суроо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Апельсины</dc:title>
  <dc:creator>СВОИ</dc:creator>
  <cp:lastModifiedBy>ASUS</cp:lastModifiedBy>
  <cp:revision>121</cp:revision>
  <cp:lastPrinted>2022-02-12T03:20:40Z</cp:lastPrinted>
  <dcterms:created xsi:type="dcterms:W3CDTF">2016-02-16T15:46:22Z</dcterms:created>
  <dcterms:modified xsi:type="dcterms:W3CDTF">2022-02-12T03:21:39Z</dcterms:modified>
</cp:coreProperties>
</file>