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sldIdLst>
    <p:sldId id="283" r:id="rId2"/>
    <p:sldId id="274" r:id="rId3"/>
    <p:sldId id="275" r:id="rId4"/>
    <p:sldId id="276" r:id="rId5"/>
    <p:sldId id="278" r:id="rId6"/>
    <p:sldId id="280" r:id="rId7"/>
    <p:sldId id="281" r:id="rId8"/>
    <p:sldId id="282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69" r:id="rId20"/>
    <p:sldId id="258" r:id="rId21"/>
    <p:sldId id="267" r:id="rId22"/>
    <p:sldId id="259" r:id="rId23"/>
    <p:sldId id="262" r:id="rId24"/>
    <p:sldId id="263" r:id="rId25"/>
    <p:sldId id="264" r:id="rId26"/>
    <p:sldId id="266" r:id="rId27"/>
    <p:sldId id="265" r:id="rId28"/>
    <p:sldId id="268" r:id="rId29"/>
    <p:sldId id="261" r:id="rId30"/>
    <p:sldId id="294" r:id="rId31"/>
    <p:sldId id="271" r:id="rId32"/>
    <p:sldId id="273" r:id="rId33"/>
    <p:sldId id="27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2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3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27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88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7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3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8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9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80AC02-58AA-458E-9476-8E3848F26059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D5BC52A-60FD-4669-885B-F3C49DEC127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80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1978" y="354227"/>
            <a:ext cx="10463702" cy="551486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№68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МГОТК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кытай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тили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мугалими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Абдирасул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кызы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Мейликандын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2018-2019-жылына 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карата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жылдык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отчету</a:t>
            </a:r>
          </a:p>
          <a:p>
            <a:pPr algn="ctr"/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2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757" y="148281"/>
            <a:ext cx="11862486" cy="572081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>
                <a:solidFill>
                  <a:srgbClr val="00B0F0"/>
                </a:solidFill>
              </a:rPr>
              <a:t>2019-2020 </a:t>
            </a:r>
            <a:r>
              <a:rPr lang="ru-RU" sz="2800" b="1" dirty="0" err="1">
                <a:solidFill>
                  <a:srgbClr val="00B0F0"/>
                </a:solidFill>
              </a:rPr>
              <a:t>жылында</a:t>
            </a:r>
            <a:r>
              <a:rPr lang="ru-RU" sz="2800" b="1" dirty="0">
                <a:solidFill>
                  <a:srgbClr val="00B0F0"/>
                </a:solidFill>
              </a:rPr>
              <a:t> №68 МГОТК </a:t>
            </a:r>
            <a:r>
              <a:rPr lang="ru-RU" sz="2800" b="1" dirty="0" err="1">
                <a:solidFill>
                  <a:srgbClr val="00B0F0"/>
                </a:solidFill>
              </a:rPr>
              <a:t>нын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кытай</a:t>
            </a:r>
            <a:r>
              <a:rPr lang="ru-RU" sz="2800" b="1" dirty="0">
                <a:solidFill>
                  <a:srgbClr val="00B0F0"/>
                </a:solidFill>
              </a:rPr>
              <a:t> тили </a:t>
            </a:r>
            <a:r>
              <a:rPr lang="ru-RU" sz="2800" b="1" dirty="0" err="1">
                <a:solidFill>
                  <a:srgbClr val="00B0F0"/>
                </a:solidFill>
              </a:rPr>
              <a:t>предметттик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жана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класстык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жылдык</a:t>
            </a:r>
            <a:r>
              <a:rPr lang="ru-RU" sz="2800" b="1" dirty="0">
                <a:solidFill>
                  <a:srgbClr val="00B0F0"/>
                </a:solidFill>
              </a:rPr>
              <a:t> отчету</a:t>
            </a:r>
            <a:endParaRPr lang="ru-RU" sz="2800" dirty="0">
              <a:solidFill>
                <a:srgbClr val="00B0F0"/>
              </a:solidFill>
            </a:endParaRPr>
          </a:p>
          <a:p>
            <a:pPr algn="ctr"/>
            <a:r>
              <a:rPr lang="ru-RU" sz="2800" b="1" dirty="0" err="1">
                <a:solidFill>
                  <a:srgbClr val="00B0F0"/>
                </a:solidFill>
              </a:rPr>
              <a:t>Мугалими:Абдирасул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кызы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800" b="1" dirty="0" err="1">
                <a:solidFill>
                  <a:srgbClr val="00B0F0"/>
                </a:solidFill>
              </a:rPr>
              <a:t>Мейликан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endParaRPr lang="ru-RU" sz="2800" dirty="0">
              <a:solidFill>
                <a:srgbClr val="00B0F0"/>
              </a:solidFill>
            </a:endParaRPr>
          </a:p>
          <a:p>
            <a:pPr algn="ctr"/>
            <a:r>
              <a:rPr lang="ru-RU" sz="2800" dirty="0">
                <a:solidFill>
                  <a:srgbClr val="00B0F0"/>
                </a:solidFill>
              </a:rPr>
              <a:t>        2019-2020-жылынын </a:t>
            </a:r>
            <a:r>
              <a:rPr lang="ru-RU" sz="2800" dirty="0" err="1">
                <a:solidFill>
                  <a:srgbClr val="00B0F0"/>
                </a:solidFill>
              </a:rPr>
              <a:t>башында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албетте</a:t>
            </a:r>
            <a:r>
              <a:rPr lang="ru-RU" sz="2800" dirty="0">
                <a:solidFill>
                  <a:srgbClr val="00B0F0"/>
                </a:solidFill>
              </a:rPr>
              <a:t> класс </a:t>
            </a:r>
            <a:r>
              <a:rPr lang="ru-RU" sz="2800" dirty="0" err="1">
                <a:solidFill>
                  <a:srgbClr val="00B0F0"/>
                </a:solidFill>
              </a:rPr>
              <a:t>менен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иш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алып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баруу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башталды</a:t>
            </a:r>
            <a:r>
              <a:rPr lang="ru-RU" sz="2800" dirty="0">
                <a:solidFill>
                  <a:srgbClr val="00B0F0"/>
                </a:solidFill>
              </a:rPr>
              <a:t>. 6а7 классы 29 </a:t>
            </a:r>
            <a:r>
              <a:rPr lang="ru-RU" sz="2800" dirty="0" err="1">
                <a:solidFill>
                  <a:srgbClr val="00B0F0"/>
                </a:solidFill>
              </a:rPr>
              <a:t>окуучу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менен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башталып</a:t>
            </a:r>
            <a:r>
              <a:rPr lang="ru-RU" sz="2800" dirty="0">
                <a:solidFill>
                  <a:srgbClr val="00B0F0"/>
                </a:solidFill>
              </a:rPr>
              <a:t> 2-чейректе </a:t>
            </a:r>
            <a:r>
              <a:rPr lang="ru-RU" sz="2800" dirty="0" err="1">
                <a:solidFill>
                  <a:srgbClr val="00B0F0"/>
                </a:solidFill>
              </a:rPr>
              <a:t>бир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окуучу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шаар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ичине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которулда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жана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шаар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ичинен</a:t>
            </a:r>
            <a:r>
              <a:rPr lang="ru-RU" sz="2800" dirty="0">
                <a:solidFill>
                  <a:srgbClr val="00B0F0"/>
                </a:solidFill>
              </a:rPr>
              <a:t> 1 </a:t>
            </a:r>
            <a:r>
              <a:rPr lang="ru-RU" sz="2800" dirty="0" err="1">
                <a:solidFill>
                  <a:srgbClr val="00B0F0"/>
                </a:solidFill>
              </a:rPr>
              <a:t>окуучу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келди</a:t>
            </a:r>
            <a:r>
              <a:rPr lang="ru-RU" sz="2800" dirty="0">
                <a:solidFill>
                  <a:srgbClr val="00B0F0"/>
                </a:solidFill>
              </a:rPr>
              <a:t>. </a:t>
            </a:r>
            <a:r>
              <a:rPr lang="ru-RU" sz="2800" dirty="0" err="1">
                <a:solidFill>
                  <a:srgbClr val="00B0F0"/>
                </a:solidFill>
              </a:rPr>
              <a:t>Жыл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аягына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чейин</a:t>
            </a:r>
            <a:r>
              <a:rPr lang="ru-RU" sz="2800" dirty="0">
                <a:solidFill>
                  <a:srgbClr val="00B0F0"/>
                </a:solidFill>
              </a:rPr>
              <a:t> 29 </a:t>
            </a:r>
            <a:r>
              <a:rPr lang="ru-RU" sz="2800" dirty="0" err="1">
                <a:solidFill>
                  <a:srgbClr val="00B0F0"/>
                </a:solidFill>
              </a:rPr>
              <a:t>окуучу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менен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аякталды</a:t>
            </a:r>
            <a:r>
              <a:rPr lang="ru-RU" sz="2800" dirty="0">
                <a:solidFill>
                  <a:srgbClr val="00B0F0"/>
                </a:solidFill>
              </a:rPr>
              <a:t>. </a:t>
            </a:r>
            <a:r>
              <a:rPr lang="ru-RU" sz="2800" dirty="0" err="1">
                <a:solidFill>
                  <a:srgbClr val="00B0F0"/>
                </a:solidFill>
              </a:rPr>
              <a:t>Сентябрдын</a:t>
            </a:r>
            <a:r>
              <a:rPr lang="ru-RU" sz="2800" dirty="0">
                <a:solidFill>
                  <a:srgbClr val="00B0F0"/>
                </a:solidFill>
              </a:rPr>
              <a:t> 4до 6а7 </a:t>
            </a:r>
            <a:r>
              <a:rPr lang="ru-RU" sz="2800" dirty="0" err="1">
                <a:solidFill>
                  <a:srgbClr val="00B0F0"/>
                </a:solidFill>
              </a:rPr>
              <a:t>классына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китептер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таратылып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окууга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камдана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башташты</a:t>
            </a:r>
            <a:r>
              <a:rPr lang="ru-RU" sz="2800" dirty="0">
                <a:solidFill>
                  <a:srgbClr val="00B0F0"/>
                </a:solidFill>
              </a:rPr>
              <a:t>. Сентябрь </a:t>
            </a:r>
            <a:r>
              <a:rPr lang="ru-RU" sz="2800" dirty="0" err="1">
                <a:solidFill>
                  <a:srgbClr val="00B0F0"/>
                </a:solidFill>
              </a:rPr>
              <a:t>айында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тарбиялык</a:t>
            </a:r>
            <a:r>
              <a:rPr lang="ru-RU" sz="2800" dirty="0">
                <a:solidFill>
                  <a:srgbClr val="00B0F0"/>
                </a:solidFill>
              </a:rPr>
              <a:t>, </a:t>
            </a:r>
            <a:r>
              <a:rPr lang="ru-RU" sz="2800" dirty="0" err="1">
                <a:solidFill>
                  <a:srgbClr val="00B0F0"/>
                </a:solidFill>
              </a:rPr>
              <a:t>календарлык</a:t>
            </a:r>
            <a:r>
              <a:rPr lang="ru-RU" sz="2800" dirty="0">
                <a:solidFill>
                  <a:srgbClr val="00B0F0"/>
                </a:solidFill>
              </a:rPr>
              <a:t>, </a:t>
            </a:r>
            <a:r>
              <a:rPr lang="ru-RU" sz="2800" dirty="0" err="1">
                <a:solidFill>
                  <a:srgbClr val="00B0F0"/>
                </a:solidFill>
              </a:rPr>
              <a:t>предметтик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пландар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тузулду</a:t>
            </a:r>
            <a:r>
              <a:rPr lang="ru-RU" sz="2800" dirty="0">
                <a:solidFill>
                  <a:srgbClr val="00B0F0"/>
                </a:solidFill>
              </a:rPr>
              <a:t>. Октябрь </a:t>
            </a:r>
            <a:r>
              <a:rPr lang="ru-RU" sz="2800" dirty="0" err="1">
                <a:solidFill>
                  <a:srgbClr val="00B0F0"/>
                </a:solidFill>
              </a:rPr>
              <a:t>айында</a:t>
            </a:r>
            <a:r>
              <a:rPr lang="ru-RU" sz="2800" dirty="0">
                <a:solidFill>
                  <a:srgbClr val="00B0F0"/>
                </a:solidFill>
              </a:rPr>
              <a:t> «</a:t>
            </a:r>
            <a:r>
              <a:rPr lang="ru-RU" sz="2800" dirty="0" err="1">
                <a:solidFill>
                  <a:srgbClr val="00B0F0"/>
                </a:solidFill>
              </a:rPr>
              <a:t>жаш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адис</a:t>
            </a:r>
            <a:r>
              <a:rPr lang="ru-RU" sz="2800" dirty="0">
                <a:solidFill>
                  <a:srgbClr val="00B0F0"/>
                </a:solidFill>
              </a:rPr>
              <a:t>» </a:t>
            </a:r>
            <a:r>
              <a:rPr lang="ru-RU" sz="2800" dirty="0" err="1">
                <a:solidFill>
                  <a:srgbClr val="00B0F0"/>
                </a:solidFill>
              </a:rPr>
              <a:t>декадасы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болуп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ачык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сабак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отулду</a:t>
            </a:r>
            <a:r>
              <a:rPr lang="ru-RU" sz="2800" dirty="0">
                <a:solidFill>
                  <a:srgbClr val="00B0F0"/>
                </a:solidFill>
              </a:rPr>
              <a:t>. </a:t>
            </a:r>
            <a:r>
              <a:rPr lang="ru-RU" sz="2800" dirty="0" err="1">
                <a:solidFill>
                  <a:srgbClr val="00B0F0"/>
                </a:solidFill>
              </a:rPr>
              <a:t>Бул</a:t>
            </a:r>
            <a:r>
              <a:rPr lang="ru-RU" sz="2800" dirty="0">
                <a:solidFill>
                  <a:srgbClr val="00B0F0"/>
                </a:solidFill>
              </a:rPr>
              <a:t> декада </a:t>
            </a:r>
            <a:r>
              <a:rPr lang="ru-RU" sz="2800" dirty="0" err="1">
                <a:solidFill>
                  <a:srgbClr val="00B0F0"/>
                </a:solidFill>
              </a:rPr>
              <a:t>учурунда</a:t>
            </a:r>
            <a:r>
              <a:rPr lang="ru-RU" sz="2800" dirty="0">
                <a:solidFill>
                  <a:srgbClr val="00B0F0"/>
                </a:solidFill>
              </a:rPr>
              <a:t> ар </a:t>
            </a:r>
            <a:r>
              <a:rPr lang="ru-RU" sz="2800" dirty="0" err="1">
                <a:solidFill>
                  <a:srgbClr val="00B0F0"/>
                </a:solidFill>
              </a:rPr>
              <a:t>бир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жаш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адистин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сабактарына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катышып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жаттым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жана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насаатчылардын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сабактына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катыштым,ал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жактан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насаатчылардын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сабактары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отто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жогорку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сапатта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отулду,сабактан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чыккан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учурда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алардын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балдар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менен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иштеп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бирге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иш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алып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кетуусу</a:t>
            </a:r>
            <a:r>
              <a:rPr lang="ru-RU" sz="2800" dirty="0">
                <a:solidFill>
                  <a:srgbClr val="00B0F0"/>
                </a:solidFill>
              </a:rPr>
              <a:t> </a:t>
            </a:r>
            <a:r>
              <a:rPr lang="ru-RU" sz="2800" dirty="0" err="1">
                <a:solidFill>
                  <a:srgbClr val="00B0F0"/>
                </a:solidFill>
              </a:rPr>
              <a:t>боюнча</a:t>
            </a:r>
            <a:r>
              <a:rPr lang="ru-RU" sz="2800" dirty="0">
                <a:solidFill>
                  <a:srgbClr val="00B0F0"/>
                </a:solidFill>
              </a:rPr>
              <a:t> коп ой </a:t>
            </a:r>
            <a:r>
              <a:rPr lang="ru-RU" sz="2800" dirty="0" err="1">
                <a:solidFill>
                  <a:srgbClr val="00B0F0"/>
                </a:solidFill>
              </a:rPr>
              <a:t>жугурттум</a:t>
            </a:r>
            <a:r>
              <a:rPr lang="ru-RU" sz="2800" dirty="0">
                <a:solidFill>
                  <a:srgbClr val="00B0F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68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837" y="200416"/>
            <a:ext cx="11897357" cy="610153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 </a:t>
            </a:r>
            <a:r>
              <a:rPr lang="ru-RU" sz="25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Предмет </a:t>
            </a:r>
            <a:r>
              <a:rPr lang="ru-RU" sz="2500" b="1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5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окуу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жылынын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сентябрь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айынан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баштап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тили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сабагынын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жылдык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пландары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бекитилип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,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сабактар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отулуп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баштады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.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Жыл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бою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окуучулардын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тилин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толук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камдуу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оздоштуруусу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,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алардын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коммуникативдик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суйлоо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кондумдорун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калыптандырууда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грамматикалык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негиздеринин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терен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оздоштуруу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максатында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жылдык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план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тузулду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Окуучулардын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кругозорун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остуруу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жанан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дуйного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болгон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коз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карашын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калыптандыруу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максатында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ири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мамлекеттер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оз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мамлекетибиз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жонундогу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тексттерди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диологдорду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,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грамматикалык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темаларды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камтуу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окуучулардын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коммуникативдуу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суйлоо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речинин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кондумдорун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калыптандырууга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толук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шарт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тузулду</a:t>
            </a:r>
            <a:r>
              <a:rPr lang="ru-RU" sz="2500" dirty="0">
                <a:solidFill>
                  <a:schemeClr val="tx2"/>
                </a:solidFill>
                <a:latin typeface="Monotype Corsiva" panose="03010101010201010101" pitchFamily="66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 тили  </a:t>
            </a: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программасын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окуутуда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окуучулардын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Создорду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 так </a:t>
            </a: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rgbClr val="7030A0"/>
                </a:solidFill>
                <a:latin typeface="Monotype Corsiva" panose="03010101010201010101" pitchFamily="66" charset="0"/>
              </a:rPr>
              <a:t> тура </a:t>
            </a:r>
            <a:r>
              <a:rPr lang="ru-RU" sz="25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айтуусуна</a:t>
            </a:r>
            <a:endParaRPr lang="ru-RU" sz="2500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latin typeface="Monotype Corsiva" panose="03010101010201010101" pitchFamily="66" charset="0"/>
              </a:rPr>
              <a:t>Грамматикалык</a:t>
            </a:r>
            <a:r>
              <a:rPr lang="ru-RU" sz="2500" dirty="0"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latin typeface="Monotype Corsiva" panose="03010101010201010101" pitchFamily="66" charset="0"/>
              </a:rPr>
              <a:t>жактан</a:t>
            </a:r>
            <a:r>
              <a:rPr lang="ru-RU" sz="2500" dirty="0"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latin typeface="Monotype Corsiva" panose="03010101010201010101" pitchFamily="66" charset="0"/>
              </a:rPr>
              <a:t>суйломду</a:t>
            </a:r>
            <a:r>
              <a:rPr lang="ru-RU" sz="2500" dirty="0">
                <a:latin typeface="Monotype Corsiva" panose="03010101010201010101" pitchFamily="66" charset="0"/>
              </a:rPr>
              <a:t> тура </a:t>
            </a:r>
            <a:r>
              <a:rPr lang="ru-RU" sz="2500" dirty="0" err="1">
                <a:latin typeface="Monotype Corsiva" panose="03010101010201010101" pitchFamily="66" charset="0"/>
              </a:rPr>
              <a:t>тузо</a:t>
            </a:r>
            <a:r>
              <a:rPr lang="ru-RU" sz="2500" dirty="0"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latin typeface="Monotype Corsiva" panose="03010101010201010101" pitchFamily="66" charset="0"/>
              </a:rPr>
              <a:t>билуусуно</a:t>
            </a:r>
            <a:endParaRPr lang="ru-RU" sz="2500" dirty="0"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Уккан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тексттин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тушунуп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аны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айтып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берууго</a:t>
            </a:r>
            <a:endParaRPr lang="ru-RU" sz="250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Соз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байлыгын</a:t>
            </a:r>
            <a:r>
              <a:rPr lang="ru-RU" sz="2500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кобойуусуно</a:t>
            </a:r>
            <a:endParaRPr lang="ru-RU" sz="250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Бири-бири</a:t>
            </a:r>
            <a:r>
              <a:rPr lang="ru-RU" sz="2500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500" dirty="0">
                <a:solidFill>
                  <a:srgbClr val="FFC000"/>
                </a:solidFill>
                <a:latin typeface="Monotype Corsiva" panose="03010101010201010101" pitchFamily="66" charset="0"/>
              </a:rPr>
              <a:t> диалог </a:t>
            </a:r>
            <a:r>
              <a:rPr lang="ru-RU" sz="25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тузууго</a:t>
            </a:r>
            <a:endParaRPr lang="ru-RU" sz="2500" dirty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rgbClr val="92D050"/>
                </a:solidFill>
                <a:latin typeface="Monotype Corsiva" panose="03010101010201010101" pitchFamily="66" charset="0"/>
              </a:rPr>
              <a:t>Ырларды</a:t>
            </a:r>
            <a:r>
              <a:rPr lang="ru-RU" sz="2500" dirty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92D050"/>
                </a:solidFill>
                <a:latin typeface="Monotype Corsiva" panose="03010101010201010101" pitchFamily="66" charset="0"/>
              </a:rPr>
              <a:t>корком</a:t>
            </a:r>
            <a:r>
              <a:rPr lang="ru-RU" sz="2500" dirty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92D050"/>
                </a:solidFill>
                <a:latin typeface="Monotype Corsiva" panose="03010101010201010101" pitchFamily="66" charset="0"/>
              </a:rPr>
              <a:t>айтып</a:t>
            </a:r>
            <a:r>
              <a:rPr lang="ru-RU" sz="2500" dirty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92D050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rgbClr val="92D05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92D050"/>
                </a:solidFill>
                <a:latin typeface="Monotype Corsiva" panose="03010101010201010101" pitchFamily="66" charset="0"/>
              </a:rPr>
              <a:t>ырдоосуна</a:t>
            </a:r>
            <a:endParaRPr lang="ru-RU" sz="2500" dirty="0">
              <a:solidFill>
                <a:srgbClr val="92D050"/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Отулгон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лексикаларды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идиомаларды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колдонуп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суйлоосуно</a:t>
            </a:r>
            <a:endParaRPr lang="ru-RU" sz="2500" dirty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Отулгон</a:t>
            </a:r>
            <a:r>
              <a:rPr lang="ru-RU" sz="2500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темалар</a:t>
            </a:r>
            <a:r>
              <a:rPr lang="ru-RU" sz="2500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500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класстерлерди</a:t>
            </a:r>
            <a:r>
              <a:rPr lang="ru-RU" sz="2500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тузо</a:t>
            </a:r>
            <a:r>
              <a:rPr lang="ru-RU" sz="2500" dirty="0">
                <a:solidFill>
                  <a:schemeClr val="accent2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2"/>
                </a:solidFill>
                <a:latin typeface="Monotype Corsiva" panose="03010101010201010101" pitchFamily="66" charset="0"/>
              </a:rPr>
              <a:t>билуусуно</a:t>
            </a:r>
            <a:endParaRPr lang="ru-RU" sz="2500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Турмушта</a:t>
            </a:r>
            <a:r>
              <a:rPr lang="ru-RU" sz="2500" dirty="0">
                <a:solidFill>
                  <a:schemeClr val="tx1"/>
                </a:solidFill>
                <a:latin typeface="Monotype Corsiva" panose="03010101010201010101" pitchFamily="66" charset="0"/>
              </a:rPr>
              <a:t> чет </a:t>
            </a: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тилин</a:t>
            </a:r>
            <a:r>
              <a:rPr lang="ru-RU" sz="25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колдоно</a:t>
            </a:r>
            <a:r>
              <a:rPr lang="ru-RU" sz="25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билууго</a:t>
            </a:r>
            <a:r>
              <a:rPr lang="ru-RU" sz="25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конул</a:t>
            </a:r>
            <a:r>
              <a:rPr lang="ru-RU" sz="2500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бурулган</a:t>
            </a:r>
            <a:r>
              <a:rPr lang="ru-RU" sz="25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ru-RU" sz="2500" dirty="0"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>
                <a:latin typeface="Monotype Corsiva" panose="03010101010201010101" pitchFamily="66" charset="0"/>
              </a:rPr>
              <a:t>       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тили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сабагы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5а6-6а5,6а6,6а7,7а7,8б,8в,8г,9а,9б,9в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класстарына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отулду,алардын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ичинен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5а6-6а5,6а6,6а7,7а7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класстары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тил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багытындагы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класстар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болгондуктан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жумасына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5,4,3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саатан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кирип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жатты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. 8б,8в,8г,9а,9б,9в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класстары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гимназиялык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компонент катары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жумасына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2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жолу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отулуп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жатты,ошондой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эле 2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жарым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жылдыгында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8-9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класстар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жакшы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орто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болуп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2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тайпага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болунуп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сабактар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отулду</a:t>
            </a:r>
            <a:r>
              <a:rPr lang="ru-RU" sz="25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Бул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класстардын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тилинде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НСК 1-2-3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денгээлинде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болгондугуна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байланыштуу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аларга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«женил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тили»«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конулдуу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тили»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 « женил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тили 4»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болуму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отулуп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chemeClr val="accent4"/>
                </a:solidFill>
                <a:latin typeface="Monotype Corsiva" panose="03010101010201010101" pitchFamily="66" charset="0"/>
              </a:rPr>
              <a:t>жатты</a:t>
            </a:r>
            <a:r>
              <a:rPr lang="ru-RU" sz="2500" dirty="0">
                <a:solidFill>
                  <a:schemeClr val="accent4"/>
                </a:solidFill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6а7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классынын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1-чейрек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жыйынтык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отчету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ата-энелер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чогулушу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21-ноябрда «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Тарбия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мектеп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чектелбейт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»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деген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темада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чогулуш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r>
              <a:rPr lang="ru-RU" sz="2500" dirty="0" err="1">
                <a:solidFill>
                  <a:srgbClr val="00B0F0"/>
                </a:solidFill>
                <a:latin typeface="Monotype Corsiva" panose="03010101010201010101" pitchFamily="66" charset="0"/>
              </a:rPr>
              <a:t>отулду</a:t>
            </a:r>
            <a:r>
              <a:rPr lang="ru-RU" sz="2500" dirty="0">
                <a:solidFill>
                  <a:srgbClr val="00B0F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sz="2500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16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359" y="162838"/>
            <a:ext cx="11298477" cy="142796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2019-жылы 10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октябрда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тили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№95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мектепте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болуп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откон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«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маданияты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аттуу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семинарга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доклад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окуу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9а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классынын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окуучусу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Сабырбаева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Каныкей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оз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октивтуулугун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корсотту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10.10.2019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жылы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мектептер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аралык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«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Кытай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маданияты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26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атуу</a:t>
            </a:r>
            <a:r>
              <a:rPr lang="ru-RU" sz="2600" dirty="0">
                <a:solidFill>
                  <a:srgbClr val="FF0000"/>
                </a:solidFill>
                <a:latin typeface="Monotype Corsiva" panose="03010101010201010101" pitchFamily="66" charset="0"/>
              </a:rPr>
              <a:t> семинары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59" y="3249723"/>
            <a:ext cx="3752171" cy="2526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9" y="1976873"/>
            <a:ext cx="3357867" cy="254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97" y="3149854"/>
            <a:ext cx="3642836" cy="2504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558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611" y="112734"/>
            <a:ext cx="5899195" cy="59667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2019-2020-жыл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ичинде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кытай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тили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боюнча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Конфуций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институ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тарабынан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откорулгон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жолку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семинарга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катыштым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жана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семинар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отто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жогоркуу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денгээлде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КЭРнын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Пекин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шаарынан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Пекин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университетинин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профессорлору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келип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доклад окуп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сабак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отуп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беришти,сабак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отто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таасирлуу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кытай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тилин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чет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элдик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мугалимдер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чет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элге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же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болбосо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окуучуларга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студенттерге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кытай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тилин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кантип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тушундуруу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жолдорун,методтору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менен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болушту,иероглифтерди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канткенде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бат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жатоо,бат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жазууну,бат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тил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уйронуу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боюнча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отто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таасирлуу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сабак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отулду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Ошондой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эле Конфуций институт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тарабынан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Жаны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жылга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карта 26-декбрда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отулгон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карпаративте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2019-жылдын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Жылдын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мыкты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мугалими»атуу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сыйлыктардын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катарына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кошулдум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03" y="469071"/>
            <a:ext cx="3863648" cy="520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97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263047"/>
            <a:ext cx="11373971" cy="153280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2-чейректин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жыйынтыгы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бирге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6а7 классы Жаны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жыл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майрамына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карата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Сейтекке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балдарга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арналган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концерттик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программаны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коруп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келишти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5" y="2017482"/>
            <a:ext cx="3803399" cy="2856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964" y="1878597"/>
            <a:ext cx="3737989" cy="2808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75" y="2985458"/>
            <a:ext cx="4313990" cy="3239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100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373" y="255374"/>
            <a:ext cx="3289493" cy="543144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2-чейректин </a:t>
            </a:r>
            <a:r>
              <a:rPr lang="ru-RU" sz="2800" dirty="0" err="1">
                <a:latin typeface="Monotype Corsiva" panose="03010101010201010101" pitchFamily="66" charset="0"/>
              </a:rPr>
              <a:t>жыйынтыгы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бирге</a:t>
            </a:r>
            <a:r>
              <a:rPr lang="ru-RU" sz="2800" dirty="0">
                <a:latin typeface="Monotype Corsiva" panose="03010101010201010101" pitchFamily="66" charset="0"/>
              </a:rPr>
              <a:t> 6а7 </a:t>
            </a:r>
            <a:r>
              <a:rPr lang="ru-RU" sz="2800" dirty="0" err="1">
                <a:latin typeface="Monotype Corsiva" panose="03010101010201010101" pitchFamily="66" charset="0"/>
              </a:rPr>
              <a:t>классында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ата-энелер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чогулушу</a:t>
            </a:r>
            <a:r>
              <a:rPr lang="ru-RU" sz="2800" dirty="0">
                <a:latin typeface="Monotype Corsiva" panose="03010101010201010101" pitchFamily="66" charset="0"/>
              </a:rPr>
              <a:t> 18-январда «Интернет </a:t>
            </a:r>
            <a:r>
              <a:rPr lang="ru-RU" sz="2800" dirty="0" err="1">
                <a:latin typeface="Monotype Corsiva" panose="03010101010201010101" pitchFamily="66" charset="0"/>
              </a:rPr>
              <a:t>жана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улуттук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телефонду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колдонууда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балдарга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тийгизген</a:t>
            </a:r>
            <a:r>
              <a:rPr lang="ru-RU" sz="2800" dirty="0">
                <a:latin typeface="Monotype Corsiva" panose="03010101010201010101" pitchFamily="66" charset="0"/>
              </a:rPr>
              <a:t> он </a:t>
            </a:r>
            <a:r>
              <a:rPr lang="ru-RU" sz="2800" dirty="0" err="1">
                <a:latin typeface="Monotype Corsiva" panose="03010101010201010101" pitchFamily="66" charset="0"/>
              </a:rPr>
              <a:t>жана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терс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таасирлери</a:t>
            </a:r>
            <a:r>
              <a:rPr lang="ru-RU" sz="2800" dirty="0">
                <a:latin typeface="Monotype Corsiva" panose="03010101010201010101" pitchFamily="66" charset="0"/>
              </a:rPr>
              <a:t>»</a:t>
            </a:r>
          </a:p>
          <a:p>
            <a:pPr algn="ctr"/>
            <a:r>
              <a:rPr lang="ru-RU" sz="2800" dirty="0">
                <a:latin typeface="Monotype Corsiva" panose="03010101010201010101" pitchFamily="66" charset="0"/>
              </a:rPr>
              <a:t>3-чейрек </a:t>
            </a:r>
            <a:r>
              <a:rPr lang="ru-RU" sz="2800" dirty="0" err="1">
                <a:latin typeface="Monotype Corsiva" panose="03010101010201010101" pitchFamily="66" charset="0"/>
              </a:rPr>
              <a:t>учурунда</a:t>
            </a:r>
            <a:r>
              <a:rPr lang="ru-RU" sz="2800" dirty="0">
                <a:latin typeface="Monotype Corsiva" panose="03010101010201010101" pitchFamily="66" charset="0"/>
              </a:rPr>
              <a:t> 6а7 классы </a:t>
            </a:r>
            <a:r>
              <a:rPr lang="ru-RU" sz="2800" dirty="0" err="1"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бирге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Суймонкул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Чокморовдун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уй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музейине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саякат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latin typeface="Monotype Corsiva" panose="03010101010201010101" pitchFamily="66" charset="0"/>
              </a:rPr>
              <a:t>жасадык</a:t>
            </a:r>
            <a:r>
              <a:rPr lang="ru-RU" sz="2800" dirty="0">
                <a:latin typeface="Monotype Corsiva" panose="03010101010201010101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859" y="394918"/>
            <a:ext cx="3881263" cy="2529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232" y="3122305"/>
            <a:ext cx="3654890" cy="311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326" y="1141585"/>
            <a:ext cx="3123646" cy="3257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74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838" y="263047"/>
            <a:ext cx="11611628" cy="140291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3-чейректе чет </a:t>
            </a:r>
            <a:r>
              <a:rPr lang="ru-RU" dirty="0" err="1">
                <a:latin typeface="Monotype Corsiva" panose="03010101010201010101" pitchFamily="66" charset="0"/>
              </a:rPr>
              <a:t>тил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кафедрасында</a:t>
            </a:r>
            <a:r>
              <a:rPr lang="ru-RU" dirty="0">
                <a:latin typeface="Monotype Corsiva" panose="03010101010201010101" pitchFamily="66" charset="0"/>
              </a:rPr>
              <a:t> декада </a:t>
            </a:r>
            <a:r>
              <a:rPr lang="ru-RU" dirty="0" err="1">
                <a:latin typeface="Monotype Corsiva" panose="03010101010201010101" pitchFamily="66" charset="0"/>
              </a:rPr>
              <a:t>отулду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жана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декадага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аракеттенуу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менен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катыштым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жана</a:t>
            </a:r>
            <a:r>
              <a:rPr lang="ru-RU" dirty="0">
                <a:latin typeface="Monotype Corsiva" panose="03010101010201010101" pitchFamily="66" charset="0"/>
              </a:rPr>
              <a:t> «</a:t>
            </a:r>
            <a:r>
              <a:rPr lang="ru-RU" dirty="0" err="1">
                <a:latin typeface="Monotype Corsiva" panose="03010101010201010101" pitchFamily="66" charset="0"/>
              </a:rPr>
              <a:t>жаш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адис</a:t>
            </a:r>
            <a:r>
              <a:rPr lang="ru-RU" dirty="0">
                <a:latin typeface="Monotype Corsiva" panose="03010101010201010101" pitchFamily="66" charset="0"/>
              </a:rPr>
              <a:t>» </a:t>
            </a:r>
            <a:r>
              <a:rPr lang="ru-RU" dirty="0" err="1">
                <a:latin typeface="Monotype Corsiva" panose="03010101010201010101" pitchFamily="66" charset="0"/>
              </a:rPr>
              <a:t>конкурсуна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катыштым,бул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ачык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сабакта</a:t>
            </a:r>
            <a:r>
              <a:rPr lang="ru-RU" dirty="0">
                <a:latin typeface="Monotype Corsiva" panose="03010101010201010101" pitchFamily="66" charset="0"/>
              </a:rPr>
              <a:t> 6а7 классы </a:t>
            </a:r>
            <a:r>
              <a:rPr lang="ru-RU" dirty="0" err="1">
                <a:latin typeface="Monotype Corsiva" panose="03010101010201010101" pitchFamily="66" charset="0"/>
              </a:rPr>
              <a:t>менен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отулду,балдар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оз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денгээлиндеги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билимдери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менен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болушушуп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активтуу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катышышты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деп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айтсам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болот.Декада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учуруда</a:t>
            </a:r>
            <a:r>
              <a:rPr lang="ru-RU" dirty="0">
                <a:latin typeface="Monotype Corsiva" panose="03010101010201010101" pitchFamily="66" charset="0"/>
              </a:rPr>
              <a:t> чет </a:t>
            </a:r>
            <a:r>
              <a:rPr lang="ru-RU" dirty="0" err="1">
                <a:latin typeface="Monotype Corsiva" panose="03010101010201010101" pitchFamily="66" charset="0"/>
              </a:rPr>
              <a:t>тил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мугалимдеринин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сабакына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катышып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озумо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тажрыйба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топтодум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десем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болот,албетте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мугалимдердин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теманы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тушундуруп,сабакты</a:t>
            </a:r>
            <a:r>
              <a:rPr lang="ru-RU" dirty="0">
                <a:latin typeface="Monotype Corsiva" panose="03010101010201010101" pitchFamily="66" charset="0"/>
              </a:rPr>
              <a:t> план </a:t>
            </a:r>
            <a:r>
              <a:rPr lang="ru-RU" dirty="0" err="1">
                <a:latin typeface="Monotype Corsiva" panose="03010101010201010101" pitchFamily="66" charset="0"/>
              </a:rPr>
              <a:t>боюнча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тиби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менен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отулуп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жатты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3" y="3491394"/>
            <a:ext cx="2765798" cy="2794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744" y="2881329"/>
            <a:ext cx="2797084" cy="262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70" y="2437537"/>
            <a:ext cx="2774510" cy="2516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423" y="1794399"/>
            <a:ext cx="2663417" cy="253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080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307" y="175364"/>
            <a:ext cx="10767373" cy="569373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№68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мектепте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14-мартта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болуп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«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Билим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беруу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жеткиликтуулук,актуалдуулук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сабат-бугунку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келечектин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компетенциясы»атуу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семинарга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катышуу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ото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жакшы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предметтке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керектуу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жана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балдар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чогуу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кандай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иштешуу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боюнча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бир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топ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маалымат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алуу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бирге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озумо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тажрыйба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топтодум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деп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айтсам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болот.Бул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семинарда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сабак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откон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мугалимдердин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суйлоо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речи,создуу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жеткиликтуу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тушундуруусу,сабак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отуусу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жогорку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денгээлде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дагы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да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ушундай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семинарлар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коп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болуусу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бизге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отто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чон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таасирин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тийгизет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деп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ойлойм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3-чейректин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аягы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коп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ийгиликтер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менен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аяктады.Сабак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пландары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жазылып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жатты.Ошондой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эле класс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тарбиялык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саатары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оз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убагында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аткарылып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жатты,тарбия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завуч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тарабынан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берилген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темалар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отулуп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жатты,окуучулар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тарбия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завуч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айткан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тапшырмаларды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оз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убагында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аткарылып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жатты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856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995" y="225468"/>
            <a:ext cx="11674257" cy="1891431"/>
          </a:xfrm>
        </p:spPr>
        <p:txBody>
          <a:bodyPr>
            <a:noAutofit/>
          </a:bodyPr>
          <a:lstStyle/>
          <a:p>
            <a:pPr algn="ctr"/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Ошондой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эле 4-чейректе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азыркы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кырдаалга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байланыштуу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окуучулар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аралыктан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окутулду.Аралыктан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окуутуда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6а7 классы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менен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,ар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бир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предметке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оз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алдынча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тайпалар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тузулуп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сабактар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отулуп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жатты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жана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кытай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тил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багытындагы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жана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кошумча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катары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кирген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класстар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менен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отулду,кун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сайын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класс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иштери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,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сабактары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боюнча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завуч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тарапка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отчеттор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жиберилип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турду,видео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сабак,слайдтар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,</a:t>
            </a:r>
            <a:r>
              <a:rPr lang="en-US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Bandicam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программасы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менен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,</a:t>
            </a:r>
            <a:r>
              <a:rPr lang="en-US" dirty="0">
                <a:solidFill>
                  <a:schemeClr val="accent3"/>
                </a:solidFill>
                <a:latin typeface="Monotype Corsiva" panose="03010101010201010101" pitchFamily="66" charset="0"/>
              </a:rPr>
              <a:t>class room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,</a:t>
            </a:r>
            <a:r>
              <a:rPr lang="en-US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watsapp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,</a:t>
            </a:r>
            <a:r>
              <a:rPr lang="en-US" dirty="0">
                <a:solidFill>
                  <a:schemeClr val="accent3"/>
                </a:solidFill>
                <a:latin typeface="Monotype Corsiva" panose="03010101010201010101" pitchFamily="66" charset="0"/>
              </a:rPr>
              <a:t>telegram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программалары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менен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окуучуларга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сабактар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отулуп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жатты,окуучулар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сабакка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карата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видеолорду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жасап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жонотуп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жатышты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жана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азыркы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кырдаалга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байланыштуу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оз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алдынча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видео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роликтерди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Monotype Corsiva" panose="03010101010201010101" pitchFamily="66" charset="0"/>
              </a:rPr>
              <a:t>жасашты</a:t>
            </a:r>
            <a:r>
              <a:rPr lang="ru-RU" dirty="0">
                <a:solidFill>
                  <a:schemeClr val="accent3"/>
                </a:solidFill>
                <a:latin typeface="Monotype Corsiva" panose="03010101010201010101" pitchFamily="66" charset="0"/>
              </a:rPr>
              <a:t>.</a:t>
            </a:r>
            <a:endParaRPr lang="ru-RU" dirty="0">
              <a:solidFill>
                <a:schemeClr val="accent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47" y="3137009"/>
            <a:ext cx="2596371" cy="262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6" y="2451953"/>
            <a:ext cx="2372747" cy="2441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444" y="3910241"/>
            <a:ext cx="2395898" cy="2346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570" y="3910241"/>
            <a:ext cx="2422493" cy="2468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053" y="1912886"/>
            <a:ext cx="2397542" cy="2448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46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2" y="1"/>
            <a:ext cx="11025052" cy="6048102"/>
          </a:xfrm>
        </p:spPr>
        <p:txBody>
          <a:bodyPr>
            <a:normAutofit/>
          </a:bodyPr>
          <a:lstStyle/>
          <a:p>
            <a:pPr algn="ctr"/>
            <a:endParaRPr lang="ru-RU" sz="6000" b="1" dirty="0" smtClean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№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68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МГОТК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кытай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тили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мугалими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Абдирасул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кызы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Мейликандын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2020-2021-жылына </a:t>
            </a:r>
          </a:p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карата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жылдык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отчету</a:t>
            </a:r>
          </a:p>
          <a:p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9520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231" y="387178"/>
            <a:ext cx="11905707" cy="595212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2018-2019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жылында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сентябрь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айынан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баштап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5а7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классында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класс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жетекчи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катары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класстык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иштерди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аткарып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келдим.5а7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классында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1-чейректе 31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окуучу,ортосунда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сырттан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1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келип,кайра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1-чейрек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ичинде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кайра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райондон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сырткары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кетти,3-чейрек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ичинде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1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райондон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сырткары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кетти,жылдын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аягында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5а7 классы 16 бала,14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кыз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жалпы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30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менен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аяктады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1-чейрек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ичинде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класс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ичинде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отулгон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иш-чаралар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06.09.19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биринчи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жолу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ата-энелер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чогулушу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отулду,чогулушта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каралган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маселелер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окуучуларды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жаны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жылына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даярдоо,мектеп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формасы,мектеп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талаптары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жана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келишимдерге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кол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колду.Класс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ичинде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чейрек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боюнча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канаттандыраарлык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эмес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баа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алган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окуучулардын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ата-энеси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менен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суйлошуу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иштери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журду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жана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директор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тарабынан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дагы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эскертуулор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айтылды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1-чейректин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жыйынтыгы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боюнча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24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ноябрда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Тартип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бузуунун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алдын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алуу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деген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темада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ата-энелер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чогулушу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отулду.Класс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менен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тарбиялык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иштер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класстык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саат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учурунда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каралып,айтылып,текшерилип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турду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20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30" y="261257"/>
            <a:ext cx="12061370" cy="60607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2020-2021-жылында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терендетуу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сааты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катары «5а6» «6а6» «7а5» «7а6» «7а7» «8е»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класстарына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кирет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гимназиялык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катары «7а5» «7а6» «7а7» «8е» «9б» «9в» «9г»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класстарына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кирет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ky-KG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y-KG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Окуучулардын окуу денгээлине жараша колдонулган адабияттар:</a:t>
            </a:r>
            <a:endParaRPr lang="ru-RU" sz="24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5-класстарга </a:t>
            </a:r>
            <a:r>
              <a:rPr 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“快乐汉语</a:t>
            </a:r>
            <a:r>
              <a:rPr lang="en-US" altLang="zh-CN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-1-2</a:t>
            </a:r>
            <a:r>
              <a:rPr lang="zh-CN" altLang="en-US" sz="24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sz="24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6-класстарга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轻松学汉语</a:t>
            </a:r>
            <a:r>
              <a:rPr lang="en-US" altLang="zh-C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zh-CN" alt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7-класстарга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汉语会话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301-302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8-класстарга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“轻松学汉语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zh-CN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9-класстарга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汉语会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话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календарлык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тузулуп,директор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текшерилип,кол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коюлуп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бекитилди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уйротуу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тилдерди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уйронуу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балдардын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келечегине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ишенем,Жаш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оспурум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балдарга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мативация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берилсе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ошол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багыт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ийгиликтерди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жаратат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01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842" y="283778"/>
            <a:ext cx="4771962" cy="58427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 </a:t>
            </a:r>
            <a:r>
              <a:rPr lang="ru-RU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программасын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окуутуда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окуучулардын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Создорду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айтуусуна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Грамматикалык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жактан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суйломду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тузо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билуусуно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Уккан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тексттин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тушунуп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берууго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байлыгын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кобойуусуно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Бири-бири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диалог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тузууго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Ырларды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корком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ырдоосуна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лексикаларды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идиомаларды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колдонуп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суйлоосуно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темалар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класстерлерди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тузо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билуусуно</a:t>
            </a:r>
            <a:endParaRPr lang="ru-RU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Турмушта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колдоно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билууго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конул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бурулган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094" y="1785835"/>
            <a:ext cx="1926770" cy="1926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476" y="1549019"/>
            <a:ext cx="2342946" cy="2342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186" y="4134393"/>
            <a:ext cx="1789611" cy="1789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560" y="4134393"/>
            <a:ext cx="1889965" cy="18899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26036" y="331572"/>
            <a:ext cx="5839096" cy="9750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Онлайн учурунда колдонулган платформалар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49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0" y="130628"/>
            <a:ext cx="11704321" cy="6609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         </a:t>
            </a:r>
            <a:r>
              <a:rPr lang="ky-KG" sz="2400" dirty="0">
                <a:solidFill>
                  <a:schemeClr val="accent1">
                    <a:lumMod val="75000"/>
                  </a:schemeClr>
                </a:solidFill>
              </a:rPr>
              <a:t>1-чейректе </a:t>
            </a:r>
            <a:r>
              <a:rPr lang="ky-KG" sz="2400" dirty="0" smtClean="0">
                <a:solidFill>
                  <a:schemeClr val="accent1">
                    <a:lumMod val="75000"/>
                  </a:schemeClr>
                </a:solidFill>
              </a:rPr>
              <a:t>аткарылган иш-пландар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/>
              <a:t>   </a:t>
            </a:r>
            <a:r>
              <a:rPr lang="ru-RU" sz="1800" dirty="0" err="1" smtClean="0">
                <a:solidFill>
                  <a:schemeClr val="accent6"/>
                </a:solidFill>
              </a:rPr>
              <a:t>Окуу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башталган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учурда</a:t>
            </a:r>
            <a:r>
              <a:rPr lang="ru-RU" sz="1800" dirty="0" smtClean="0">
                <a:solidFill>
                  <a:schemeClr val="accent6"/>
                </a:solidFill>
              </a:rPr>
              <a:t>  7а7 </a:t>
            </a:r>
            <a:r>
              <a:rPr lang="ru-RU" sz="1800" dirty="0" err="1" smtClean="0">
                <a:solidFill>
                  <a:schemeClr val="accent6"/>
                </a:solidFill>
              </a:rPr>
              <a:t>классына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байланыштуу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иштер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жана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ошол</a:t>
            </a:r>
            <a:r>
              <a:rPr lang="ru-RU" sz="1800" dirty="0" smtClean="0">
                <a:solidFill>
                  <a:schemeClr val="accent6"/>
                </a:solidFill>
              </a:rPr>
              <a:t> эле </a:t>
            </a:r>
            <a:r>
              <a:rPr lang="ru-RU" sz="1800" dirty="0" err="1" smtClean="0">
                <a:solidFill>
                  <a:schemeClr val="accent6"/>
                </a:solidFill>
              </a:rPr>
              <a:t>учурда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тарбиялык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план,календарлык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пландар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тузулду,окучуларга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китептер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таратылып</a:t>
            </a:r>
            <a:r>
              <a:rPr lang="ru-RU" sz="1800" dirty="0" smtClean="0">
                <a:solidFill>
                  <a:schemeClr val="accent6"/>
                </a:solidFill>
              </a:rPr>
              <a:t> </a:t>
            </a:r>
            <a:r>
              <a:rPr lang="ru-RU" sz="1800" dirty="0" err="1" smtClean="0">
                <a:solidFill>
                  <a:schemeClr val="accent6"/>
                </a:solidFill>
              </a:rPr>
              <a:t>берилди</a:t>
            </a:r>
            <a:r>
              <a:rPr lang="ru-RU" sz="1800" dirty="0" smtClean="0">
                <a:solidFill>
                  <a:schemeClr val="accent6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err="1" smtClean="0">
                <a:solidFill>
                  <a:schemeClr val="accent5"/>
                </a:solidFill>
              </a:rPr>
              <a:t>Бул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жылы</a:t>
            </a:r>
            <a:r>
              <a:rPr lang="ru-RU" sz="1800" dirty="0" smtClean="0">
                <a:solidFill>
                  <a:schemeClr val="accent5"/>
                </a:solidFill>
              </a:rPr>
              <a:t> да </a:t>
            </a:r>
            <a:r>
              <a:rPr lang="ru-RU" sz="1800" dirty="0" err="1" smtClean="0">
                <a:solidFill>
                  <a:schemeClr val="accent5"/>
                </a:solidFill>
              </a:rPr>
              <a:t>аралыктан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окутуу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улангандыгына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байланыштуу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сабакка</a:t>
            </a:r>
            <a:r>
              <a:rPr lang="ru-RU" sz="1800" dirty="0" smtClean="0">
                <a:solidFill>
                  <a:schemeClr val="accent5"/>
                </a:solidFill>
              </a:rPr>
              <a:t> карата </a:t>
            </a:r>
            <a:r>
              <a:rPr lang="ru-RU" sz="1800" dirty="0" err="1" smtClean="0">
                <a:solidFill>
                  <a:schemeClr val="accent5"/>
                </a:solidFill>
              </a:rPr>
              <a:t>даярдык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техниканы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талап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кылды,сабакка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даярданууга,балдарга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аралыктан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окуутуда</a:t>
            </a:r>
            <a:r>
              <a:rPr lang="ru-RU" sz="1800" dirty="0" smtClean="0">
                <a:solidFill>
                  <a:schemeClr val="accent5"/>
                </a:solidFill>
              </a:rPr>
              <a:t> ар </a:t>
            </a:r>
            <a:r>
              <a:rPr lang="ru-RU" sz="1800" dirty="0" err="1" smtClean="0">
                <a:solidFill>
                  <a:schemeClr val="accent5"/>
                </a:solidFill>
              </a:rPr>
              <a:t>кандай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ыкмаларды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колдонууну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коздоо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менен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бирге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семинарларга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катышуу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жана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жеке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кучубуз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менен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болгон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платформаларды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уйронууго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аракет</a:t>
            </a:r>
            <a:r>
              <a:rPr lang="ru-RU" sz="1800" dirty="0" smtClean="0">
                <a:solidFill>
                  <a:schemeClr val="accent5"/>
                </a:solidFill>
              </a:rPr>
              <a:t> </a:t>
            </a:r>
            <a:r>
              <a:rPr lang="ru-RU" sz="1800" dirty="0" err="1" smtClean="0">
                <a:solidFill>
                  <a:schemeClr val="accent5"/>
                </a:solidFill>
              </a:rPr>
              <a:t>кылдык</a:t>
            </a:r>
            <a:r>
              <a:rPr lang="ru-RU" sz="1800" dirty="0" smtClean="0">
                <a:solidFill>
                  <a:schemeClr val="accent5"/>
                </a:solidFill>
              </a:rPr>
              <a:t>.</a:t>
            </a:r>
            <a:r>
              <a:rPr lang="ky-KG" sz="1800" dirty="0" smtClean="0">
                <a:solidFill>
                  <a:schemeClr val="accent5"/>
                </a:solidFill>
              </a:rPr>
              <a:t>    </a:t>
            </a:r>
            <a:endParaRPr lang="ru-RU" sz="1800" dirty="0" smtClean="0">
              <a:solidFill>
                <a:schemeClr val="accent5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/>
              <a:t>  </a:t>
            </a:r>
            <a:r>
              <a:rPr lang="ru-RU" sz="1800" dirty="0" err="1">
                <a:solidFill>
                  <a:srgbClr val="00B050"/>
                </a:solidFill>
              </a:rPr>
              <a:t>А</a:t>
            </a:r>
            <a:r>
              <a:rPr lang="ru-RU" sz="1800" dirty="0" err="1" smtClean="0">
                <a:solidFill>
                  <a:srgbClr val="00B050"/>
                </a:solidFill>
              </a:rPr>
              <a:t>лардын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ичинде</a:t>
            </a:r>
            <a:r>
              <a:rPr lang="ru-RU" sz="1800" dirty="0" smtClean="0">
                <a:solidFill>
                  <a:srgbClr val="00B050"/>
                </a:solidFill>
              </a:rPr>
              <a:t>  </a:t>
            </a:r>
            <a:r>
              <a:rPr lang="en-US" sz="1800" dirty="0" smtClean="0">
                <a:solidFill>
                  <a:srgbClr val="00B050"/>
                </a:solidFill>
              </a:rPr>
              <a:t>Google </a:t>
            </a:r>
            <a:r>
              <a:rPr lang="en-US" sz="1800" dirty="0" err="1" smtClean="0">
                <a:solidFill>
                  <a:srgbClr val="00B050"/>
                </a:solidFill>
              </a:rPr>
              <a:t>meet,zoom,watsapp,Xrcorder</a:t>
            </a:r>
            <a:r>
              <a:rPr lang="en-US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платформалары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менен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иштоо</a:t>
            </a:r>
            <a:r>
              <a:rPr lang="ru-RU" sz="1800" dirty="0" smtClean="0">
                <a:solidFill>
                  <a:srgbClr val="00B050"/>
                </a:solidFill>
              </a:rPr>
              <a:t> мен </a:t>
            </a:r>
            <a:r>
              <a:rPr lang="ru-RU" sz="1800" dirty="0" err="1" smtClean="0">
                <a:solidFill>
                  <a:srgbClr val="00B050"/>
                </a:solidFill>
              </a:rPr>
              <a:t>учун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пайдалуу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болду</a:t>
            </a:r>
            <a:r>
              <a:rPr lang="en-US" sz="1800" dirty="0" smtClean="0">
                <a:solidFill>
                  <a:srgbClr val="00B050"/>
                </a:solidFill>
              </a:rPr>
              <a:t>.</a:t>
            </a:r>
            <a:endParaRPr lang="ky-KG" sz="1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/>
              <a:t> </a:t>
            </a:r>
            <a:r>
              <a:rPr lang="ky-KG" sz="1800" dirty="0" smtClean="0">
                <a:solidFill>
                  <a:schemeClr val="accent2"/>
                </a:solidFill>
              </a:rPr>
              <a:t>Сабакка слайдтар тузулуп отулду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>
                <a:solidFill>
                  <a:srgbClr val="FF0000"/>
                </a:solidFill>
              </a:rPr>
              <a:t> </a:t>
            </a:r>
            <a:r>
              <a:rPr lang="ky-KG" sz="1800" dirty="0" smtClean="0">
                <a:solidFill>
                  <a:srgbClr val="FF0000"/>
                </a:solidFill>
              </a:rPr>
              <a:t>Конфуций тарабынан отулган «Аралыктан окутуудагы койгойлор»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rgbClr val="FF0000"/>
                </a:solidFill>
              </a:rPr>
              <a:t> деген темадагы онлайн семинарларга катыштым.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Класс боюнча отчеттор оз убагында берилип жатты,онлайн баарлашуулар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болуп жатты,чейректик аралыктан окутуу ведосомту даярдалып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чейректери чыгып, тиешелуу документтери толтурулду.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rgbClr val="FFC000"/>
                </a:solidFill>
              </a:rPr>
              <a:t>Кытай тил предмети боюнча дагы ведомостор толтурулуп чейректер чыгарылды.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rgbClr val="7030A0"/>
                </a:solidFill>
              </a:rPr>
              <a:t>Окуучулар онлайн «иероглиф жазуу»конкурсуна катышып,грамматаларга ээ болушту.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56" y="2869324"/>
            <a:ext cx="3256455" cy="237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4946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1" y="235131"/>
            <a:ext cx="5969726" cy="64791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2-чейрек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учурунда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аралыктан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окуутуу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учурунда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чет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тил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кафедрасында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козомол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болду,козомол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учурунда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сабактар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оз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учурунда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отулуп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жатты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айында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аралыкта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мугалимдер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колдонулуучу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«платформа» </a:t>
            </a:r>
            <a:r>
              <a:rPr lang="ru-RU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оттум.Семинардын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Мугалидерге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аралыктан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окуутууда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женилдик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катары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уйротуу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откорулгон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семинарга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катыштым.Семинардын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максаты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балдарга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уйротуудо,кытай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мугалмдери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оздорунун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методтору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болушуу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Концуций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Ч.Айтматовдун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туулган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кунуно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карата онлайн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конкурсуна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катышып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лайк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3-орунду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ээлеген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Чейрек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аягында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иешелуу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документтер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толтурулуп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иштелип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берилди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иштери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класстык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сааттар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отулуп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жатты,ата-энелер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байланышып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балдардын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сабакка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катышуусу,билими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берилип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</a:t>
            </a:r>
            <a:r>
              <a:rPr lang="ru-RU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48" y="185352"/>
            <a:ext cx="2207690" cy="2740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194" y="185352"/>
            <a:ext cx="2035690" cy="2740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773" y="3474720"/>
            <a:ext cx="2196465" cy="2795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194" y="3458393"/>
            <a:ext cx="2006411" cy="276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5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3" y="182881"/>
            <a:ext cx="11704320" cy="649224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3-чейректин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башталышы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офлайн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башталды,офлайн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учурунда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мугалимдери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бирге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9-классга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5-класстарга 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кыркуу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отулду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айында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тилден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олимпиадага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даярдалып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биринчи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экинчи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орунга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болдук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127" y="957092"/>
            <a:ext cx="2352272" cy="1590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3" y="957092"/>
            <a:ext cx="2205713" cy="1590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483" y="957092"/>
            <a:ext cx="2337403" cy="1646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95" y="982940"/>
            <a:ext cx="2251166" cy="1580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614" y="3801291"/>
            <a:ext cx="2926208" cy="2495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503" y="3905794"/>
            <a:ext cx="3627469" cy="2390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017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9818" y="156755"/>
            <a:ext cx="11351622" cy="9405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семинар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25" y="3949091"/>
            <a:ext cx="2508663" cy="192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00" y="1240935"/>
            <a:ext cx="2483119" cy="197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78" y="1240935"/>
            <a:ext cx="1695106" cy="2708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279" y="1097281"/>
            <a:ext cx="2127931" cy="2678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440" y="3393115"/>
            <a:ext cx="2286000" cy="2660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844" y="4092745"/>
            <a:ext cx="2614401" cy="196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0280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527" y="143691"/>
            <a:ext cx="5538202" cy="13062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7а7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Майыптар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куну»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темасындагы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сааты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37" y="1948141"/>
            <a:ext cx="3181811" cy="2321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340" y="4313157"/>
            <a:ext cx="2657031" cy="1975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08686" y="2004476"/>
            <a:ext cx="3136443" cy="2265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554" y="4269684"/>
            <a:ext cx="2826891" cy="20624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58911" y="143691"/>
            <a:ext cx="5659820" cy="1306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тарбиялык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68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69817"/>
            <a:ext cx="11170920" cy="6007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Кофуций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отулгон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кыркуу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конкурчу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окуучулар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катшып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мыкты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наамга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ээ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болушту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7а7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классынын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окуучусу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Мирланова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Айдана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8е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классынын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окуучусу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Токсонбаева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Фатима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в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классынан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Асанканова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Адинай</a:t>
            </a:r>
            <a:endParaRPr lang="ru-RU" sz="1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ky-KG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8е классынын окуучусу Талантбекова Тахмина олимпиадада кытай тил боюнча 1-орунду ээледе.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07" y="2805485"/>
            <a:ext cx="2244254" cy="2863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11" y="2868257"/>
            <a:ext cx="2099629" cy="28007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14" y="2999103"/>
            <a:ext cx="1501848" cy="2669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821" y="3256930"/>
            <a:ext cx="3222865" cy="2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78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270" y="182880"/>
            <a:ext cx="10136776" cy="89480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«</a:t>
            </a:r>
            <a:r>
              <a:rPr lang="ru-RU" sz="2800" dirty="0" err="1" smtClean="0">
                <a:solidFill>
                  <a:srgbClr val="00B050"/>
                </a:solidFill>
              </a:rPr>
              <a:t>Эч</a:t>
            </a:r>
            <a:r>
              <a:rPr lang="ru-RU" sz="2800" dirty="0" smtClean="0">
                <a:solidFill>
                  <a:srgbClr val="00B050"/>
                </a:solidFill>
              </a:rPr>
              <a:t> ким </a:t>
            </a:r>
            <a:r>
              <a:rPr lang="ru-RU" sz="2800" dirty="0" err="1" smtClean="0">
                <a:solidFill>
                  <a:srgbClr val="00B050"/>
                </a:solidFill>
              </a:rPr>
              <a:t>эч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качан,эч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нерсе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унутулбайт</a:t>
            </a:r>
            <a:r>
              <a:rPr lang="ru-RU" sz="2800" dirty="0" smtClean="0">
                <a:solidFill>
                  <a:srgbClr val="00B050"/>
                </a:solidFill>
              </a:rPr>
              <a:t>» </a:t>
            </a:r>
            <a:r>
              <a:rPr lang="ru-RU" sz="2800" dirty="0" err="1" smtClean="0">
                <a:solidFill>
                  <a:srgbClr val="00B050"/>
                </a:solidFill>
              </a:rPr>
              <a:t>темада</a:t>
            </a:r>
            <a:endParaRPr lang="ru-RU" sz="2800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отулгон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тарбиялык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саат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" y="1443444"/>
            <a:ext cx="2978334" cy="2233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2" y="4042954"/>
            <a:ext cx="2978332" cy="2233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016" y="1450822"/>
            <a:ext cx="2171647" cy="4825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4332" y="1514067"/>
            <a:ext cx="4954813" cy="2229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523" y="4006623"/>
            <a:ext cx="5044622" cy="22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5" y="235131"/>
            <a:ext cx="11678195" cy="5708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2020-2021-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лкобузго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абал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туруктуу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болгогондугуна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байланыштуу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аралыктан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юайланышууга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туура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келди,Бул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учурда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албетте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мугалим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койгон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жаратпай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койгон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жок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«Мин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уккандан,бир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коргон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сыяктуу,балдар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бетме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окутууга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караганда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аралыктан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кыйын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татаалдыгы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байкалды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7а7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классынан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кун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ден-соолугу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жонундо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алынып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3-чейректи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аяктоо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ата-энелерге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Тарбия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башаты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уй-булоо»аттуу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темада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чогулуш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отулуп,3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чейрек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маалымат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берилди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7а7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классынадагы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маселелер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ата-энелер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онлайн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байланыштар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журуп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7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62" y="208315"/>
            <a:ext cx="11548998" cy="160400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5а7 классы Сентябрь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айында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« ант»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беруу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аземине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активтуу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катышышты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. 1-чейректин эс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алуу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учурунда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9-ноябрда  5а7 классы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менен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бирге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Ч.Айматовдун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уй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музейине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саякат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кылдык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48" y="2063135"/>
            <a:ext cx="4744994" cy="3639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21" y="2275175"/>
            <a:ext cx="4886282" cy="32206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0135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323" y="222421"/>
            <a:ext cx="11359979" cy="6120713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№68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МГОТК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нын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кытай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тили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мугалими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Абдирасул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кызы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Мейликандын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2021-2022-жылына 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карата </a:t>
            </a: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жылдык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отчету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565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190500"/>
            <a:ext cx="12001500" cy="6038850"/>
          </a:xfrm>
        </p:spPr>
        <p:txBody>
          <a:bodyPr>
            <a:normAutofit/>
          </a:bodyPr>
          <a:lstStyle/>
          <a:p>
            <a:pPr algn="ctr"/>
            <a:endParaRPr lang="ky-KG" sz="4000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ctr"/>
            <a:endParaRPr lang="ky-KG" sz="4000" dirty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ky-KG" sz="4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2021-2022-жылы </a:t>
            </a:r>
            <a:r>
              <a:rPr lang="ky-KG" sz="4000" dirty="0">
                <a:solidFill>
                  <a:schemeClr val="tx2"/>
                </a:solidFill>
                <a:latin typeface="Monotype Corsiva" panose="03010101010201010101" pitchFamily="66" charset="0"/>
              </a:rPr>
              <a:t>Сентябрь айынан баштап жылдык план,жылдык календардык план жана тарбиялык план тузулуп бекитилди. 8 “Ж”классына жетекчи болууну улантуу менен бирге иштер алып барылды,ата-энелер чогулушу отулду,1-чейректин жыйынтыгы боюнча отчеттор тапшырылып,класстын билим сапаты 28%ды корсотту.</a:t>
            </a:r>
            <a:endParaRPr lang="ru-RU" sz="40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8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256" y="156753"/>
            <a:ext cx="11808823" cy="6257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2021-2022-жылында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терендетуу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сааты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катары «5а6»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«5а7» «6а6»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«7а6»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«8д»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«8е»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«8ж» «9е»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класстарына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кирет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гимназиялык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«5а6» «5а7» «6а6» «7а6» «8д» «8е» «8ж» «9е»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класстарына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кирет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ky-K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y-K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Окуучулардын окуу денгээлине жараша колдонулган адабияттар: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5-класстарга </a:t>
            </a:r>
            <a:r>
              <a:rPr 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“快乐汉语</a:t>
            </a:r>
            <a:r>
              <a:rPr lang="en-US" altLang="zh-CN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-1-2</a:t>
            </a:r>
            <a:r>
              <a:rPr lang="zh-CN" alt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6-класстарга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快乐汉语</a:t>
            </a:r>
            <a:r>
              <a:rPr lang="en-US" altLang="zh-CN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ky-KG" altLang="zh-CN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轻</a:t>
            </a:r>
            <a:r>
              <a:rPr lang="zh-CN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松学汉语</a:t>
            </a:r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y-KG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7-класстарга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汉语会话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301-302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8-класстарга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新起点汉语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zh-CN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y-K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y-K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9-класстарга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“新起点汉语</a:t>
            </a: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zh-CN" alt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календарлык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тузулуп,директор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текшерилип,кол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коюлуп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бекитилди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уйротуу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максат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тилдерди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уйронуу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балдардын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келечегине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ишенем,Жаш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оспурум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балдарга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кандай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мативация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берилсе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ошол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багыт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ийгиликтерди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алышат.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7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68" y="274321"/>
            <a:ext cx="11782697" cy="1293222"/>
          </a:xfrm>
        </p:spPr>
        <p:txBody>
          <a:bodyPr>
            <a:noAutofit/>
          </a:bodyPr>
          <a:lstStyle/>
          <a:p>
            <a:pPr algn="ctr"/>
            <a:r>
              <a:rPr lang="ky-KG" sz="48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Бишкек шаарынын мээрия тарабынан ыйгарылган «ыраазычылык кат»</a:t>
            </a:r>
            <a:endParaRPr lang="ru-RU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35" y="2240350"/>
            <a:ext cx="3714964" cy="36771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70" y="2137693"/>
            <a:ext cx="2880334" cy="3779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782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0416" y="38322"/>
            <a:ext cx="1183709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06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2-чейрек </a:t>
            </a:r>
            <a:r>
              <a:rPr kumimoji="0" lang="ru-RU" altLang="zh-CN" b="1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ичинде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класс </a:t>
            </a:r>
            <a:r>
              <a:rPr kumimoji="0" lang="ru-RU" altLang="zh-CN" b="1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ичинде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1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отулгон</a:t>
            </a:r>
            <a:r>
              <a:rPr kumimoji="0" lang="ru-RU" altLang="zh-CN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1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иш-чаралар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152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2-чейректин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жыйынтыгы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боюнча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24-январда «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Тарбия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башаты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уй-булоо»деген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темада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ата-энелер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чогулушу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отту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Чогулушта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окуучулардын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тартиби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боюнча,окууга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болгон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кызыгуусу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боюнча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талкуу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болду,чейрек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боюнча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«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канаттандыраарлык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эмес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»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баа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алган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окуучулардын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ата-энеси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менен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суйлошуу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иштери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журду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жана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мектепке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чакырылып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директор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тарабынан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дагы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эскертилди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152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14.12.18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Ч.Айтматовдун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90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жылдык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маарекесине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жана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А.Осмонов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атындагы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№68МГОТКнин 30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жылдык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маарекесине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караштуу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отулгон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чон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аземге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5а7 классы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активтуу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zh-CN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катышышты</a:t>
            </a:r>
            <a:r>
              <a:rPr kumimoji="0" lang="ru-RU" altLang="zh-CN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endParaRPr kumimoji="0" lang="ru-RU" altLang="zh-CN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5" name="Picture 1" descr="IMG-20190511-WA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34" y="2685535"/>
            <a:ext cx="6388637" cy="3188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3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625" y="137786"/>
            <a:ext cx="11336054" cy="189143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3-чейрек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ичинде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класс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ичинде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отулгон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иш-чаралар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3-чейректин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жыйынтыгы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боюнча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6-апрельде «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Мектепке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коюлган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талаптар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»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деген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темада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ата-энелер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чогулушу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отту.Чогулушта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ата-энелер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бир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топ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мектеп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талаптары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менен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таанышышты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54" y="2362945"/>
            <a:ext cx="4457391" cy="309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63" y="2362945"/>
            <a:ext cx="4687285" cy="309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063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890" y="112733"/>
            <a:ext cx="5199656" cy="5966791"/>
          </a:xfrm>
        </p:spPr>
        <p:txBody>
          <a:bodyPr>
            <a:normAutofit lnSpcReduction="10000"/>
          </a:bodyPr>
          <a:lstStyle/>
          <a:p>
            <a:pPr algn="ctr"/>
            <a:r>
              <a:rPr lang="ky-KG" sz="2800" dirty="0">
                <a:solidFill>
                  <a:srgbClr val="0070C0"/>
                </a:solidFill>
              </a:rPr>
              <a:t>2019-жылы 21-февральда 5-класстар аралык откон“Эне тил” кунуно карата  5а7 классы конкурса катышышты. </a:t>
            </a:r>
            <a:endParaRPr lang="ru-RU" sz="2800" dirty="0">
              <a:solidFill>
                <a:srgbClr val="0070C0"/>
              </a:solidFill>
            </a:endParaRPr>
          </a:p>
          <a:p>
            <a:pPr algn="ctr"/>
            <a:r>
              <a:rPr lang="ky-KG" sz="2800" dirty="0">
                <a:solidFill>
                  <a:srgbClr val="0070C0"/>
                </a:solidFill>
              </a:rPr>
              <a:t>19-мартта Нооруз майрамына карата Кыргыз улутттук оюндарынын тарбия завуч тарабынан болунуп берилген “Кан таламай” оюну боюнча маалымат беруу боюнча конкурска катыштык. </a:t>
            </a:r>
            <a:endParaRPr lang="ru-RU" sz="2800" dirty="0">
              <a:solidFill>
                <a:srgbClr val="0070C0"/>
              </a:solidFill>
            </a:endParaRPr>
          </a:p>
          <a:p>
            <a:pPr algn="ctr"/>
            <a:r>
              <a:rPr lang="ky-KG" sz="2800" dirty="0">
                <a:solidFill>
                  <a:srgbClr val="0070C0"/>
                </a:solidFill>
              </a:rPr>
              <a:t>3-чейректин аягында 22-мартта жазгы </a:t>
            </a:r>
            <a:r>
              <a:rPr lang="ky-KG" sz="2800" dirty="0" smtClean="0">
                <a:solidFill>
                  <a:srgbClr val="0070C0"/>
                </a:solidFill>
              </a:rPr>
              <a:t>каникул </a:t>
            </a:r>
            <a:r>
              <a:rPr lang="ky-KG" sz="2800" dirty="0">
                <a:solidFill>
                  <a:srgbClr val="0070C0"/>
                </a:solidFill>
              </a:rPr>
              <a:t>эс алуу учурунда 5а7 классын Улуу тарыхий комплекс Мунара менен тааныштырып саякат кылдык.</a:t>
            </a:r>
            <a:endParaRPr lang="ru-RU" sz="2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59" y="3305359"/>
            <a:ext cx="4390768" cy="302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834" y="241453"/>
            <a:ext cx="4526710" cy="278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944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135" y="338203"/>
            <a:ext cx="4061254" cy="531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4-чейрек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ичинде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класс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ичинде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отулгон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иш-чаралар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762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4-майда 5а7 классы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менен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бирге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Билим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фестиваль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кунуно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карата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орус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драм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театрына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Сулуу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кыз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жана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коркунучтуу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адам»деп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аталган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спектаклге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барып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келдик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60" y="3339118"/>
            <a:ext cx="4123809" cy="2695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38" y="66355"/>
            <a:ext cx="4033083" cy="2989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233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093" y="250521"/>
            <a:ext cx="10910170" cy="56617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ky-KG" sz="2100" b="1" dirty="0">
                <a:solidFill>
                  <a:schemeClr val="accent1">
                    <a:lumMod val="75000"/>
                  </a:schemeClr>
                </a:solidFill>
              </a:rPr>
              <a:t>Окуучулар менен жургузулгон иш-чаралар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y-KG" sz="2100" dirty="0">
                <a:solidFill>
                  <a:schemeClr val="accent1">
                    <a:lumMod val="75000"/>
                  </a:schemeClr>
                </a:solidFill>
              </a:rPr>
              <a:t>Предметтерден “2” алган окуучулардын ата-энеси менен суйлошулуп, предметтин мугалими менен байланышып иш алып барылды. Мектеп талабына журум-туруму менен талапка жооп бербеген окуучулар менен суйлошулуп жатты жана ата-энесине билдирилип жаттым.Сабактан жетишпей жаткан окуучуларды ата-энесине билдирип кээ бир окуучуларда бир топ жылыштар болду,предметтин мугалимдерден тарабынан айтылган арыз муундарынын алкагында ата-энелерге окуучу жонундо маалыматтар берилип жатты</a:t>
            </a:r>
            <a:r>
              <a:rPr lang="ky-KG" sz="21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y-KG" sz="2100" dirty="0">
                <a:solidFill>
                  <a:schemeClr val="accent5"/>
                </a:solidFill>
              </a:rPr>
              <a:t>Класс ичинде тартип бузган окуучулардын ата-энеси менен оз алдынча чакырылып суйлошулуп жатты.аларга эскертуу берилип тушунук каттары алынды.</a:t>
            </a:r>
            <a:endParaRPr lang="ru-RU" sz="2100" dirty="0">
              <a:solidFill>
                <a:schemeClr val="accent5"/>
              </a:solidFill>
            </a:endParaRPr>
          </a:p>
          <a:p>
            <a:pPr algn="ctr"/>
            <a:r>
              <a:rPr lang="ky-KG" sz="2100" dirty="0">
                <a:solidFill>
                  <a:srgbClr val="7030A0"/>
                </a:solidFill>
              </a:rPr>
              <a:t>Ар бир айда класстык саат учурунда окуучулардын сумкалары, чонтоктору, китептери, кундолуктору текшерилип рейтинг жургузулуп жатты. Тарбия завуч аткан Тарбялык сааттар оз учурунда отулуп жатты.</a:t>
            </a:r>
            <a:endParaRPr lang="ru-RU" sz="2100" dirty="0">
              <a:solidFill>
                <a:srgbClr val="7030A0"/>
              </a:solidFill>
            </a:endParaRPr>
          </a:p>
          <a:p>
            <a:pPr algn="ctr"/>
            <a:r>
              <a:rPr lang="ky-KG" sz="2100" dirty="0">
                <a:solidFill>
                  <a:srgbClr val="FF0000"/>
                </a:solidFill>
              </a:rPr>
              <a:t>Мектептен сырткары конкурстарга,курстарга кружокторго катышкан окуучулар да болду.</a:t>
            </a:r>
            <a:endParaRPr lang="ru-RU" sz="2100" dirty="0">
              <a:solidFill>
                <a:srgbClr val="FF0000"/>
              </a:solidFill>
            </a:endParaRPr>
          </a:p>
          <a:p>
            <a:pPr algn="ctr"/>
            <a:r>
              <a:rPr lang="ky-KG" sz="2100" dirty="0">
                <a:solidFill>
                  <a:srgbClr val="FF0000"/>
                </a:solidFill>
              </a:rPr>
              <a:t>Жусупбекова Сайкал “корсотмолорго” улам улам катышып,жыл башында 7 сентябрга чейин “Кочмондор оюнунда” Кыргыз кийимдеринин корсотуу менен корсотмого чыккан.андан башка «кийиз дуйно фонтунда» активтуу мучосу болуп келген.</a:t>
            </a:r>
            <a:endParaRPr lang="ru-RU" sz="2100" dirty="0">
              <a:solidFill>
                <a:srgbClr val="FF0000"/>
              </a:solidFill>
            </a:endParaRPr>
          </a:p>
          <a:p>
            <a:pPr algn="ctr"/>
            <a:r>
              <a:rPr lang="ky-KG" sz="2100" dirty="0">
                <a:solidFill>
                  <a:srgbClr val="00B0F0"/>
                </a:solidFill>
              </a:rPr>
              <a:t>Болотбеков байтур “праграммирование”курсуна катышып,ал жактан проект жасоо менен 1-орунду ээлеген.</a:t>
            </a:r>
            <a:endParaRPr lang="ru-RU" sz="2100" dirty="0">
              <a:solidFill>
                <a:srgbClr val="00B0F0"/>
              </a:solidFill>
            </a:endParaRPr>
          </a:p>
          <a:p>
            <a:pPr algn="ctr"/>
            <a:r>
              <a:rPr lang="ky-KG" sz="2100" dirty="0">
                <a:solidFill>
                  <a:srgbClr val="00B0F0"/>
                </a:solidFill>
              </a:rPr>
              <a:t>Кенжебеков Адилет футбол кружогуна катышуу менен бирге Ыссык кол облусуна барып футболдо ойноп келди.</a:t>
            </a:r>
            <a:endParaRPr lang="ru-RU" sz="2100" dirty="0">
              <a:solidFill>
                <a:srgbClr val="00B0F0"/>
              </a:solidFill>
            </a:endParaRPr>
          </a:p>
          <a:p>
            <a:pPr algn="ctr"/>
            <a:r>
              <a:rPr lang="ky-KG" sz="2100" dirty="0">
                <a:solidFill>
                  <a:srgbClr val="00B0F0"/>
                </a:solidFill>
              </a:rPr>
              <a:t>Мектеп ичинде комузга катышкан окуучулар ар бир майрамдарга конкурстарга, концерттерге активтуу катышып жатты</a:t>
            </a:r>
            <a:r>
              <a:rPr lang="ky-KG" sz="21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1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ky-KG" sz="2100" b="1" dirty="0">
                <a:solidFill>
                  <a:schemeClr val="tx2"/>
                </a:solidFill>
              </a:rPr>
              <a:t>Ата-энелер менен жургузулгон иш-чаралар</a:t>
            </a:r>
            <a:endParaRPr lang="ru-RU" sz="2100" dirty="0">
              <a:solidFill>
                <a:schemeClr val="tx2"/>
              </a:solidFill>
            </a:endParaRPr>
          </a:p>
          <a:p>
            <a:pPr algn="ctr"/>
            <a:r>
              <a:rPr lang="ky-KG" sz="2100" dirty="0">
                <a:solidFill>
                  <a:schemeClr val="tx2"/>
                </a:solidFill>
              </a:rPr>
              <a:t>Жыл-ичинде ата-энелер чогулушу ар бир чейректин жыйынтыгы менен тааныштыруу алкагында чогулуш отуп жатты,балдардын тарбиясы,мектеп формасы,тартиби,окуудагы жетишкендиги боюнча айтылып жатты.5а7 классы жыл аягында 30 окуучу менен аяктады.</a:t>
            </a:r>
            <a:endParaRPr lang="ru-RU" sz="21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37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0919" y="271850"/>
            <a:ext cx="93581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№68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МГОТК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нын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кытай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тили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мугалими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Абдирасул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кызы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Мейликандын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2019-2020-жылына 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карата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жылдык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отчету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691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340</TotalTime>
  <Words>2232</Words>
  <Application>Microsoft Office PowerPoint</Application>
  <PresentationFormat>Широкоэкранный</PresentationFormat>
  <Paragraphs>150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SimSun</vt:lpstr>
      <vt:lpstr>SimSun</vt:lpstr>
      <vt:lpstr>等线</vt:lpstr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meilikan.abdirasulova@mail.ru</cp:lastModifiedBy>
  <cp:revision>38</cp:revision>
  <dcterms:created xsi:type="dcterms:W3CDTF">2021-05-04T15:49:42Z</dcterms:created>
  <dcterms:modified xsi:type="dcterms:W3CDTF">2022-01-15T08:55:37Z</dcterms:modified>
</cp:coreProperties>
</file>