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281" r:id="rId3"/>
    <p:sldId id="280" r:id="rId4"/>
    <p:sldId id="257" r:id="rId5"/>
    <p:sldId id="284" r:id="rId6"/>
    <p:sldId id="279" r:id="rId7"/>
    <p:sldId id="258" r:id="rId8"/>
    <p:sldId id="260" r:id="rId9"/>
    <p:sldId id="262" r:id="rId10"/>
    <p:sldId id="263" r:id="rId11"/>
    <p:sldId id="261" r:id="rId12"/>
    <p:sldId id="264" r:id="rId13"/>
    <p:sldId id="265" r:id="rId14"/>
    <p:sldId id="266" r:id="rId15"/>
    <p:sldId id="269" r:id="rId16"/>
    <p:sldId id="268" r:id="rId17"/>
    <p:sldId id="272" r:id="rId18"/>
    <p:sldId id="275" r:id="rId19"/>
    <p:sldId id="277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CC"/>
    <a:srgbClr val="006600"/>
    <a:srgbClr val="CCECFF"/>
    <a:srgbClr val="99CCFF"/>
    <a:srgbClr val="FF0066"/>
    <a:srgbClr val="990000"/>
    <a:srgbClr val="FF6600"/>
    <a:srgbClr val="CC99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5E2C8-D7FA-47C7-AFF7-D5ED288493B3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EBB90-0808-4AE5-A487-54F7F8DC0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249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EBB90-0808-4AE5-A487-54F7F8DC099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105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2A50-F9F9-410E-A72C-9A1CB43FDA19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CAE2-4A00-4C2C-BDC4-72BE1DAE9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2A50-F9F9-410E-A72C-9A1CB43FDA19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CAE2-4A00-4C2C-BDC4-72BE1DAE9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2A50-F9F9-410E-A72C-9A1CB43FDA19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CAE2-4A00-4C2C-BDC4-72BE1DAE9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2A50-F9F9-410E-A72C-9A1CB43FDA19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CAE2-4A00-4C2C-BDC4-72BE1DAE9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2A50-F9F9-410E-A72C-9A1CB43FDA19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CAE2-4A00-4C2C-BDC4-72BE1DAE9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2A50-F9F9-410E-A72C-9A1CB43FDA19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CAE2-4A00-4C2C-BDC4-72BE1DAE9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2A50-F9F9-410E-A72C-9A1CB43FDA19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CAE2-4A00-4C2C-BDC4-72BE1DAE9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2A50-F9F9-410E-A72C-9A1CB43FDA19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CAE2-4A00-4C2C-BDC4-72BE1DAE9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2A50-F9F9-410E-A72C-9A1CB43FDA19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CAE2-4A00-4C2C-BDC4-72BE1DAE9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2A50-F9F9-410E-A72C-9A1CB43FDA19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CAE2-4A00-4C2C-BDC4-72BE1DAE9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2A50-F9F9-410E-A72C-9A1CB43FDA19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CAE2-4A00-4C2C-BDC4-72BE1DAE9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42A50-F9F9-410E-A72C-9A1CB43FDA19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ECAE2-4A00-4C2C-BDC4-72BE1DAE9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928553"/>
            <a:ext cx="524384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Жылдыздар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!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</a:b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/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</a:br>
            <a:r>
              <a:rPr lang="ru-RU" sz="27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omic Sans MS" pitchFamily="66" charset="0"/>
              </a:rPr>
              <a:t>Жетекчиси:Байжигитова</a:t>
            </a:r>
            <a: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omic Sans MS" pitchFamily="66" charset="0"/>
              </a:rPr>
              <a:t> Динара</a:t>
            </a:r>
            <a:b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7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omic Sans MS" pitchFamily="66" charset="0"/>
              </a:rPr>
              <a:t>Аткарган:Кадырбеков</a:t>
            </a:r>
            <a: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omic Sans MS" pitchFamily="66" charset="0"/>
              </a:rPr>
              <a:t> Айдар</a:t>
            </a:r>
            <a:b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omic Sans MS" pitchFamily="66" charset="0"/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107504" y="723561"/>
            <a:ext cx="5040560" cy="40015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№68 ГМ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«</a:t>
            </a:r>
            <a:r>
              <a:rPr lang="ru-RU" sz="4400" b="1" dirty="0" err="1" smtClean="0">
                <a:solidFill>
                  <a:srgbClr val="FF0000"/>
                </a:solidFill>
                <a:latin typeface="Comic Sans MS" pitchFamily="66" charset="0"/>
              </a:rPr>
              <a:t>Космостун</a:t>
            </a:r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  <a:latin typeface="Comic Sans MS" pitchFamily="66" charset="0"/>
              </a:rPr>
              <a:t>биз</a:t>
            </a:r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  <a:latin typeface="Comic Sans MS" pitchFamily="66" charset="0"/>
              </a:rPr>
              <a:t>билбеген</a:t>
            </a:r>
            <a:endParaRPr lang="ru-RU" sz="4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  <a:latin typeface="Comic Sans MS" pitchFamily="66" charset="0"/>
              </a:rPr>
              <a:t>сырлары</a:t>
            </a:r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»</a:t>
            </a:r>
          </a:p>
        </p:txBody>
      </p:sp>
      <p:pic>
        <p:nvPicPr>
          <p:cNvPr id="9" name="Рисунок 8" descr="ее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5312768" y="291136"/>
            <a:ext cx="3024336" cy="4938064"/>
          </a:xfrm>
          <a:prstGeom prst="round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2" name="Рисунок 11" descr="р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905003" y="3298632"/>
            <a:ext cx="2238997" cy="3259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2768" y="4967889"/>
            <a:ext cx="8219256" cy="1396752"/>
          </a:xfr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 algn="ctr">
              <a:buNone/>
            </a:pPr>
            <a:r>
              <a:rPr lang="ru-RU" u="sng" dirty="0" smtClean="0">
                <a:solidFill>
                  <a:srgbClr val="FF0000"/>
                </a:solidFill>
                <a:latin typeface="Comic Sans MS" pitchFamily="66" charset="0"/>
              </a:rPr>
              <a:t>Кош </a:t>
            </a:r>
            <a:r>
              <a:rPr lang="ru-RU" u="sng" dirty="0" err="1" smtClean="0">
                <a:solidFill>
                  <a:srgbClr val="FF0000"/>
                </a:solidFill>
                <a:latin typeface="Comic Sans MS" pitchFamily="66" charset="0"/>
              </a:rPr>
              <a:t>жылдыздар</a:t>
            </a:r>
            <a:r>
              <a:rPr lang="ru-RU" u="sng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–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бул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система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эки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жылдыздан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турат,негизги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жылдызы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сары,ал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эми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анын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спутниги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к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к же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ак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жылдыз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б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олот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65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395536" y="476672"/>
            <a:ext cx="8075664" cy="4320480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79512" y="5013176"/>
            <a:ext cx="8772115" cy="1844824"/>
          </a:xfr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err="1" smtClean="0">
                <a:latin typeface="Comic Sans MS" pitchFamily="66" charset="0"/>
              </a:rPr>
              <a:t>Т</a:t>
            </a:r>
            <a:r>
              <a:rPr lang="ru-RU" dirty="0" err="1" smtClean="0">
                <a:latin typeface="Calibri" panose="020F0502020204030204" pitchFamily="34" charset="0"/>
              </a:rPr>
              <a:t>үнкү</a:t>
            </a:r>
            <a:r>
              <a:rPr lang="ru-RU" dirty="0" smtClean="0">
                <a:latin typeface="Calibri" panose="020F0502020204030204" pitchFamily="34" charset="0"/>
              </a:rPr>
              <a:t> </a:t>
            </a:r>
            <a:r>
              <a:rPr lang="ru-RU" dirty="0" err="1" smtClean="0">
                <a:latin typeface="Calibri" panose="020F0502020204030204" pitchFamily="34" charset="0"/>
              </a:rPr>
              <a:t>асман</a:t>
            </a:r>
            <a:r>
              <a:rPr lang="ru-RU" dirty="0" smtClean="0">
                <a:latin typeface="Calibri" panose="020F0502020204030204" pitchFamily="34" charset="0"/>
              </a:rPr>
              <a:t>. «</a:t>
            </a:r>
            <a:r>
              <a:rPr lang="ru-RU" dirty="0" err="1" smtClean="0">
                <a:latin typeface="Calibri" panose="020F0502020204030204" pitchFamily="34" charset="0"/>
              </a:rPr>
              <a:t>Саманчынын</a:t>
            </a:r>
            <a:r>
              <a:rPr lang="ru-RU" dirty="0" smtClean="0">
                <a:latin typeface="Calibri" panose="020F0502020204030204" pitchFamily="34" charset="0"/>
              </a:rPr>
              <a:t> </a:t>
            </a:r>
            <a:r>
              <a:rPr lang="ru-RU" dirty="0" err="1" smtClean="0">
                <a:latin typeface="Calibri" panose="020F0502020204030204" pitchFamily="34" charset="0"/>
              </a:rPr>
              <a:t>жолундагы</a:t>
            </a:r>
            <a:r>
              <a:rPr lang="ru-RU" dirty="0" smtClean="0">
                <a:latin typeface="Calibri" panose="020F0502020204030204" pitchFamily="34" charset="0"/>
              </a:rPr>
              <a:t>» </a:t>
            </a:r>
            <a:r>
              <a:rPr lang="ru-RU" dirty="0" err="1" smtClean="0">
                <a:latin typeface="Calibri" panose="020F0502020204030204" pitchFamily="34" charset="0"/>
              </a:rPr>
              <a:t>үрк</a:t>
            </a:r>
            <a:r>
              <a:rPr lang="en-US" dirty="0" smtClean="0">
                <a:latin typeface="Calibri" panose="020F0502020204030204" pitchFamily="34" charset="0"/>
              </a:rPr>
              <a:t>ɵ</a:t>
            </a:r>
            <a:r>
              <a:rPr lang="ru-RU" dirty="0" smtClean="0">
                <a:latin typeface="Calibri" panose="020F0502020204030204" pitchFamily="34" charset="0"/>
              </a:rPr>
              <a:t>р </a:t>
            </a:r>
            <a:r>
              <a:rPr lang="ru-RU" dirty="0" err="1" smtClean="0">
                <a:latin typeface="Calibri" panose="020F0502020204030204" pitchFamily="34" charset="0"/>
              </a:rPr>
              <a:t>жылдыздарынын</a:t>
            </a:r>
            <a:r>
              <a:rPr lang="ru-RU" dirty="0" smtClean="0">
                <a:latin typeface="Calibri" panose="020F0502020204030204" pitchFamily="34" charset="0"/>
              </a:rPr>
              <a:t> </a:t>
            </a:r>
            <a:r>
              <a:rPr lang="ru-RU" dirty="0" err="1" smtClean="0">
                <a:latin typeface="Calibri" panose="020F0502020204030204" pitchFamily="34" charset="0"/>
              </a:rPr>
              <a:t>арасында</a:t>
            </a:r>
            <a:r>
              <a:rPr lang="ru-RU" dirty="0" smtClean="0">
                <a:latin typeface="Calibri" panose="020F0502020204030204" pitchFamily="34" charset="0"/>
              </a:rPr>
              <a:t> кара </a:t>
            </a:r>
            <a:r>
              <a:rPr lang="ru-RU" dirty="0" err="1" smtClean="0">
                <a:latin typeface="Calibri" panose="020F0502020204030204" pitchFamily="34" charset="0"/>
              </a:rPr>
              <a:t>тешик</a:t>
            </a:r>
            <a:r>
              <a:rPr lang="ru-RU" dirty="0" smtClean="0">
                <a:latin typeface="Calibri" panose="020F0502020204030204" pitchFamily="34" charset="0"/>
              </a:rPr>
              <a:t> </a:t>
            </a:r>
            <a:r>
              <a:rPr lang="ru-RU" dirty="0" err="1" smtClean="0">
                <a:latin typeface="Calibri" panose="020F0502020204030204" pitchFamily="34" charset="0"/>
              </a:rPr>
              <a:t>турат</a:t>
            </a:r>
            <a:r>
              <a:rPr lang="ru-RU" dirty="0" smtClean="0">
                <a:latin typeface="Calibri" panose="020F0502020204030204" pitchFamily="34" charset="0"/>
              </a:rPr>
              <a:t>. Кара </a:t>
            </a:r>
            <a:r>
              <a:rPr lang="ru-RU" dirty="0" err="1" smtClean="0">
                <a:latin typeface="Calibri" panose="020F0502020204030204" pitchFamily="34" charset="0"/>
              </a:rPr>
              <a:t>тешик</a:t>
            </a:r>
            <a:r>
              <a:rPr lang="ru-RU" dirty="0" smtClean="0">
                <a:latin typeface="Calibri" panose="020F0502020204030204" pitchFamily="34" charset="0"/>
              </a:rPr>
              <a:t> </a:t>
            </a:r>
            <a:r>
              <a:rPr lang="ru-RU" dirty="0" err="1" smtClean="0">
                <a:latin typeface="Calibri" panose="020F0502020204030204" pitchFamily="34" charset="0"/>
              </a:rPr>
              <a:t>деген</a:t>
            </a:r>
            <a:r>
              <a:rPr lang="ru-RU" dirty="0" smtClean="0">
                <a:latin typeface="Calibri" panose="020F0502020204030204" pitchFamily="34" charset="0"/>
              </a:rPr>
              <a:t> </a:t>
            </a:r>
            <a:r>
              <a:rPr lang="ru-RU" dirty="0" err="1" smtClean="0">
                <a:latin typeface="Calibri" panose="020F0502020204030204" pitchFamily="34" charset="0"/>
              </a:rPr>
              <a:t>эмне</a:t>
            </a:r>
            <a:r>
              <a:rPr lang="ru-RU" dirty="0" smtClean="0">
                <a:latin typeface="Calibri" panose="020F0502020204030204" pitchFamily="34" charset="0"/>
              </a:rPr>
              <a:t>? Ага </a:t>
            </a:r>
            <a:r>
              <a:rPr lang="ru-RU" dirty="0" err="1" smtClean="0">
                <a:latin typeface="Calibri" panose="020F0502020204030204" pitchFamily="34" charset="0"/>
              </a:rPr>
              <a:t>жутулган</a:t>
            </a:r>
            <a:r>
              <a:rPr lang="ru-RU" dirty="0" smtClean="0">
                <a:latin typeface="Calibri" panose="020F0502020204030204" pitchFamily="34" charset="0"/>
              </a:rPr>
              <a:t> </a:t>
            </a:r>
            <a:r>
              <a:rPr lang="ru-RU" dirty="0" err="1" smtClean="0">
                <a:latin typeface="Calibri" panose="020F0502020204030204" pitchFamily="34" charset="0"/>
              </a:rPr>
              <a:t>жылдыздар</a:t>
            </a:r>
            <a:r>
              <a:rPr lang="ru-RU" dirty="0" smtClean="0">
                <a:latin typeface="Calibri" panose="020F0502020204030204" pitchFamily="34" charset="0"/>
              </a:rPr>
              <a:t> </a:t>
            </a:r>
            <a:r>
              <a:rPr lang="ru-RU" dirty="0" err="1" smtClean="0">
                <a:latin typeface="Calibri" panose="020F0502020204030204" pitchFamily="34" charset="0"/>
              </a:rPr>
              <a:t>эмне</a:t>
            </a:r>
            <a:r>
              <a:rPr lang="ru-RU" dirty="0" smtClean="0">
                <a:latin typeface="Calibri" panose="020F0502020204030204" pitchFamily="34" charset="0"/>
              </a:rPr>
              <a:t>  болот ? </a:t>
            </a:r>
            <a:r>
              <a:rPr lang="ru-RU" dirty="0" err="1" smtClean="0">
                <a:latin typeface="Calibri" panose="020F0502020204030204" pitchFamily="34" charset="0"/>
              </a:rPr>
              <a:t>деген</a:t>
            </a:r>
            <a:r>
              <a:rPr lang="ru-RU" dirty="0" smtClean="0">
                <a:latin typeface="Calibri" panose="020F0502020204030204" pitchFamily="34" charset="0"/>
              </a:rPr>
              <a:t> </a:t>
            </a:r>
            <a:r>
              <a:rPr lang="ru-RU" dirty="0" err="1" smtClean="0">
                <a:latin typeface="Calibri" panose="020F0502020204030204" pitchFamily="34" charset="0"/>
              </a:rPr>
              <a:t>суроо</a:t>
            </a:r>
            <a:r>
              <a:rPr lang="ru-RU" dirty="0" smtClean="0">
                <a:latin typeface="Calibri" panose="020F0502020204030204" pitchFamily="34" charset="0"/>
              </a:rPr>
              <a:t> </a:t>
            </a:r>
            <a:r>
              <a:rPr lang="ru-RU" dirty="0" err="1" smtClean="0">
                <a:latin typeface="Calibri" panose="020F0502020204030204" pitchFamily="34" charset="0"/>
              </a:rPr>
              <a:t>дагы</a:t>
            </a:r>
            <a:r>
              <a:rPr lang="ru-RU" dirty="0" smtClean="0">
                <a:latin typeface="Calibri" panose="020F0502020204030204" pitchFamily="34" charset="0"/>
              </a:rPr>
              <a:t> деле </a:t>
            </a:r>
            <a:r>
              <a:rPr lang="ru-RU" dirty="0" err="1" smtClean="0">
                <a:latin typeface="Calibri" panose="020F0502020204030204" pitchFamily="34" charset="0"/>
              </a:rPr>
              <a:t>окумуштууларды</a:t>
            </a:r>
            <a:r>
              <a:rPr lang="ru-RU" dirty="0" smtClean="0">
                <a:latin typeface="Calibri" panose="020F0502020204030204" pitchFamily="34" charset="0"/>
              </a:rPr>
              <a:t> </a:t>
            </a:r>
            <a:r>
              <a:rPr lang="ru-RU" dirty="0" err="1" smtClean="0">
                <a:latin typeface="Calibri" panose="020F0502020204030204" pitchFamily="34" charset="0"/>
              </a:rPr>
              <a:t>ойлондурат</a:t>
            </a:r>
            <a:r>
              <a:rPr lang="ru-RU" dirty="0" smtClean="0">
                <a:latin typeface="Calibri" panose="020F0502020204030204" pitchFamily="34" charset="0"/>
              </a:rPr>
              <a:t>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9" name="Рисунок 8" descr="5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308304" y="278706"/>
            <a:ext cx="1206078" cy="1206078"/>
          </a:xfrm>
          <a:prstGeom prst="rect">
            <a:avLst/>
          </a:prstGeo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95" y="288227"/>
            <a:ext cx="4311667" cy="312706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73" y="1340768"/>
            <a:ext cx="4626287" cy="3418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5317232"/>
            <a:ext cx="8219256" cy="1540768"/>
          </a:xfr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Жылдыздуу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асман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табышмактуу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жана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сырдуу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Биздин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галлактика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u="sng" dirty="0" smtClean="0">
                <a:solidFill>
                  <a:srgbClr val="FF0000"/>
                </a:solidFill>
                <a:latin typeface="Comic Sans MS" pitchFamily="66" charset="0"/>
              </a:rPr>
              <a:t>«</a:t>
            </a:r>
            <a:r>
              <a:rPr lang="ru-RU" u="sng" dirty="0" err="1" smtClean="0">
                <a:solidFill>
                  <a:srgbClr val="FF0000"/>
                </a:solidFill>
                <a:latin typeface="Comic Sans MS" pitchFamily="66" charset="0"/>
              </a:rPr>
              <a:t>Саманчынын</a:t>
            </a:r>
            <a:r>
              <a:rPr lang="ru-RU" u="sng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u="sng" dirty="0" err="1" smtClean="0">
                <a:solidFill>
                  <a:srgbClr val="FF0000"/>
                </a:solidFill>
                <a:latin typeface="Comic Sans MS" pitchFamily="66" charset="0"/>
              </a:rPr>
              <a:t>жолу</a:t>
            </a:r>
            <a:r>
              <a:rPr lang="ru-RU" u="sng" dirty="0" smtClean="0">
                <a:solidFill>
                  <a:srgbClr val="FF0000"/>
                </a:solidFill>
                <a:latin typeface="Comic Sans MS" pitchFamily="66" charset="0"/>
              </a:rPr>
              <a:t>»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деп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аталат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.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Анда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200 миллиард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жылдыз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бар.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66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557487" y="487177"/>
            <a:ext cx="6048672" cy="4536504"/>
          </a:xfrm>
          <a:prstGeom prst="round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</p:pic>
      <p:pic>
        <p:nvPicPr>
          <p:cNvPr id="7" name="Рисунок 6" descr="0_72b82_1abe7fe7_L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6876256" y="1556792"/>
            <a:ext cx="1694562" cy="317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1560" y="5178050"/>
            <a:ext cx="8219256" cy="1656184"/>
          </a:xfrm>
          <a:solidFill>
            <a:schemeClr val="bg1">
              <a:lumMod val="8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err="1" smtClean="0">
                <a:latin typeface="Comic Sans MS" pitchFamily="66" charset="0"/>
              </a:rPr>
              <a:t>Жылдыздуу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асманда</a:t>
            </a:r>
            <a:r>
              <a:rPr lang="ru-RU" dirty="0" smtClean="0">
                <a:latin typeface="Comic Sans MS" pitchFamily="66" charset="0"/>
              </a:rPr>
              <a:t> 88 топ </a:t>
            </a:r>
            <a:r>
              <a:rPr lang="ru-RU" dirty="0" err="1" smtClean="0">
                <a:latin typeface="Comic Sans MS" pitchFamily="66" charset="0"/>
              </a:rPr>
              <a:t>жылдыз</a:t>
            </a:r>
            <a:r>
              <a:rPr lang="ru-RU" dirty="0" smtClean="0">
                <a:latin typeface="Comic Sans MS" pitchFamily="66" charset="0"/>
              </a:rPr>
              <a:t> бар. </a:t>
            </a:r>
            <a:r>
              <a:rPr lang="ru-RU" dirty="0" err="1" smtClean="0">
                <a:latin typeface="Comic Sans MS" pitchFamily="66" charset="0"/>
              </a:rPr>
              <a:t>Аларга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адамдар</a:t>
            </a:r>
            <a:r>
              <a:rPr lang="ru-RU" dirty="0" smtClean="0">
                <a:latin typeface="Comic Sans MS" pitchFamily="66" charset="0"/>
              </a:rPr>
              <a:t> ар </a:t>
            </a:r>
            <a:r>
              <a:rPr lang="ru-RU" dirty="0" err="1" smtClean="0">
                <a:latin typeface="Comic Sans MS" pitchFamily="66" charset="0"/>
              </a:rPr>
              <a:t>кандай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аттарды,мифтердеги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баатырлардын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аттарын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ыйгарышкан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9" name="Рисунок 8" descr="3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074024" y="2636912"/>
            <a:ext cx="2069976" cy="206997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956" y="165174"/>
            <a:ext cx="7010400" cy="4943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33" y="46601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Жылдыздар</a:t>
            </a:r>
            <a:r>
              <a:rPr lang="ru-RU" dirty="0" smtClean="0"/>
              <a:t> </a:t>
            </a:r>
            <a:r>
              <a:rPr lang="ru-RU" dirty="0" err="1" smtClean="0"/>
              <a:t>дайыма</a:t>
            </a:r>
            <a:r>
              <a:rPr lang="ru-RU" dirty="0" smtClean="0"/>
              <a:t> </a:t>
            </a:r>
            <a:r>
              <a:rPr lang="ru-RU" dirty="0" err="1" smtClean="0"/>
              <a:t>орундарынан</a:t>
            </a:r>
            <a:r>
              <a:rPr lang="ru-RU" dirty="0" smtClean="0"/>
              <a:t> </a:t>
            </a:r>
            <a:r>
              <a:rPr lang="ru-RU" dirty="0" err="1" smtClean="0"/>
              <a:t>жылып</a:t>
            </a:r>
            <a:r>
              <a:rPr lang="ru-RU" dirty="0" smtClean="0"/>
              <a:t>, </a:t>
            </a:r>
            <a:r>
              <a:rPr lang="ru-RU" dirty="0" err="1" smtClean="0"/>
              <a:t>абалын</a:t>
            </a:r>
            <a:r>
              <a:rPr lang="ru-RU" dirty="0" smtClean="0"/>
              <a:t> </a:t>
            </a:r>
            <a:r>
              <a:rPr lang="en-US" dirty="0" smtClean="0">
                <a:latin typeface="Calibri" panose="020F0502020204030204" pitchFamily="34" charset="0"/>
              </a:rPr>
              <a:t>ɵ</a:t>
            </a:r>
            <a:r>
              <a:rPr lang="ru-RU" dirty="0" err="1" smtClean="0">
                <a:latin typeface="Calibri" panose="020F0502020204030204" pitchFamily="34" charset="0"/>
              </a:rPr>
              <a:t>зг</a:t>
            </a:r>
            <a:r>
              <a:rPr lang="en-US" dirty="0" smtClean="0">
                <a:latin typeface="Calibri" panose="020F0502020204030204" pitchFamily="34" charset="0"/>
              </a:rPr>
              <a:t>ɵ</a:t>
            </a:r>
            <a:r>
              <a:rPr lang="ru-RU" dirty="0" err="1" smtClean="0">
                <a:latin typeface="Calibri" panose="020F0502020204030204" pitchFamily="34" charset="0"/>
              </a:rPr>
              <a:t>ртүп</a:t>
            </a:r>
            <a:r>
              <a:rPr lang="ru-RU" dirty="0" smtClean="0">
                <a:latin typeface="Calibri" panose="020F0502020204030204" pitchFamily="34" charset="0"/>
              </a:rPr>
              <a:t> </a:t>
            </a:r>
            <a:r>
              <a:rPr lang="ru-RU" dirty="0" err="1" smtClean="0">
                <a:latin typeface="Calibri" panose="020F0502020204030204" pitchFamily="34" charset="0"/>
              </a:rPr>
              <a:t>турушат</a:t>
            </a:r>
            <a:r>
              <a:rPr lang="ru-RU" dirty="0" smtClean="0">
                <a:latin typeface="Calibri" panose="020F0502020204030204" pitchFamily="34" charset="0"/>
              </a:rPr>
              <a:t>.</a:t>
            </a:r>
            <a:endParaRPr lang="ru-RU" dirty="0"/>
          </a:p>
        </p:txBody>
      </p:sp>
      <p:pic>
        <p:nvPicPr>
          <p:cNvPr id="5" name="Содержимое 4" descr="69.gif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683568" y="260648"/>
            <a:ext cx="7854564" cy="4248472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Топ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жылдыздар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чо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ң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жетиген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жана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кичи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жетиген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Содержимое 4" descr="70.gif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800186" y="1428195"/>
            <a:ext cx="5220086" cy="5184576"/>
          </a:xfrm>
          <a:effectLst>
            <a:softEdge rad="63500"/>
          </a:effectLst>
        </p:spPr>
      </p:pic>
      <p:pic>
        <p:nvPicPr>
          <p:cNvPr id="6" name="Рисунок 5" descr="2.gif"/>
          <p:cNvPicPr>
            <a:picLocks noChangeAspect="1"/>
          </p:cNvPicPr>
          <p:nvPr/>
        </p:nvPicPr>
        <p:blipFill>
          <a:blip r:embed="rId3" cstate="screen"/>
          <a:srcRect l="61424"/>
          <a:stretch>
            <a:fillRect/>
          </a:stretch>
        </p:blipFill>
        <p:spPr>
          <a:xfrm>
            <a:off x="7452320" y="4509120"/>
            <a:ext cx="1534536" cy="3058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024" y="764704"/>
            <a:ext cx="4110608" cy="5256584"/>
          </a:xfrm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    </a:t>
            </a:r>
            <a:r>
              <a:rPr lang="ru-RU" sz="3200" dirty="0" err="1" smtClean="0">
                <a:solidFill>
                  <a:srgbClr val="002060"/>
                </a:solidFill>
              </a:rPr>
              <a:t>Э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ң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белгил</a:t>
            </a:r>
            <a:r>
              <a:rPr lang="ru-RU" sz="3200" dirty="0" err="1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үү</a:t>
            </a:r>
            <a:r>
              <a:rPr lang="ru-RU" sz="32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болгон</a:t>
            </a:r>
            <a:r>
              <a:rPr lang="ru-RU" sz="32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топ </a:t>
            </a:r>
            <a:r>
              <a:rPr lang="ru-RU" sz="3200" dirty="0" err="1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жылдыз</a:t>
            </a:r>
            <a:r>
              <a:rPr lang="ru-RU" sz="32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-  </a:t>
            </a:r>
            <a:r>
              <a:rPr lang="ru-RU" sz="3200" b="1" u="sng" dirty="0" err="1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Чо</a:t>
            </a:r>
            <a:r>
              <a:rPr lang="ru-RU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ң</a:t>
            </a:r>
            <a:r>
              <a:rPr lang="ru-RU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етиген</a:t>
            </a:r>
            <a:r>
              <a:rPr lang="ru-RU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табуу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андан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анча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алыс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эмес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жерде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жайгашкан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Кичи</a:t>
            </a:r>
            <a:r>
              <a:rPr lang="ru-RU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етиген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топ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жылдызын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ɵ</a:t>
            </a:r>
            <a:r>
              <a:rPr lang="ru-RU" sz="3200" dirty="0" err="1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рүүг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ɵ</a:t>
            </a:r>
            <a:r>
              <a:rPr lang="ru-RU" sz="32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болот. </a:t>
            </a:r>
            <a:r>
              <a:rPr lang="ru-RU" sz="3200" dirty="0" err="1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Анын</a:t>
            </a:r>
            <a:r>
              <a:rPr lang="ru-RU" sz="32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э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ң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жарык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жылдызы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Алтын </a:t>
            </a:r>
            <a:r>
              <a:rPr lang="ru-RU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казык</a:t>
            </a:r>
            <a:r>
              <a:rPr lang="ru-RU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sz="2600" b="1" u="sng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71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740352" y="4725144"/>
            <a:ext cx="1674186" cy="22322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49" y="764704"/>
            <a:ext cx="4486275" cy="521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Букачаар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топ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жылдызы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Содержимое 4" descr="75.gif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51520" y="1196752"/>
            <a:ext cx="7272808" cy="5373996"/>
          </a:xfrm>
          <a:effectLst>
            <a:softEdge rad="63500"/>
          </a:effectLst>
        </p:spPr>
      </p:pic>
      <p:pic>
        <p:nvPicPr>
          <p:cNvPr id="6" name="Рисунок 5" descr="2.gif"/>
          <p:cNvPicPr>
            <a:picLocks noChangeAspect="1"/>
          </p:cNvPicPr>
          <p:nvPr/>
        </p:nvPicPr>
        <p:blipFill>
          <a:blip r:embed="rId3" cstate="screen"/>
          <a:srcRect l="61424"/>
          <a:stretch>
            <a:fillRect/>
          </a:stretch>
        </p:blipFill>
        <p:spPr>
          <a:xfrm>
            <a:off x="7390017" y="4514111"/>
            <a:ext cx="1498402" cy="2986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Жылдыздуу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асман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–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Улуу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табият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китеби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Содержимое 4" descr="53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67544" y="1556792"/>
            <a:ext cx="4038600" cy="4248472"/>
          </a:xfr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6" name="Рисунок 5" descr="56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5580112" y="1844824"/>
            <a:ext cx="2448272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-108520" y="953344"/>
            <a:ext cx="8947362" cy="5904656"/>
          </a:xfrm>
        </p:spPr>
      </p:pic>
      <p:pic>
        <p:nvPicPr>
          <p:cNvPr id="7" name="Рисунок 6" descr="Рисунок1h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628776" y="5590891"/>
            <a:ext cx="1362645" cy="1267109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Корутунду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93304" y="3210063"/>
            <a:ext cx="7157392" cy="2380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3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Жылдыздуу</a:t>
            </a:r>
            <a:r>
              <a:rPr lang="ru-RU" sz="93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93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асмандын</a:t>
            </a:r>
            <a:r>
              <a:rPr lang="ru-RU" sz="93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93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табышмактуу</a:t>
            </a:r>
            <a:r>
              <a:rPr lang="ru-RU" sz="93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93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жана</a:t>
            </a:r>
            <a:r>
              <a:rPr lang="ru-RU" sz="93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93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кызыктуу</a:t>
            </a:r>
            <a:r>
              <a:rPr lang="ru-RU" sz="93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93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экенин</a:t>
            </a:r>
            <a:r>
              <a:rPr lang="ru-RU" sz="93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93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билдим</a:t>
            </a:r>
            <a:r>
              <a:rPr lang="ru-RU" sz="93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endParaRPr lang="ru-RU" sz="93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+mn-lt"/>
              </a:rPr>
              <a:t>Теманын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+mn-lt"/>
              </a:rPr>
              <a:t>актуалдуулугу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:</a:t>
            </a:r>
            <a:br>
              <a:rPr lang="ru-RU" b="1" dirty="0" smtClean="0">
                <a:solidFill>
                  <a:srgbClr val="FF0000"/>
                </a:solidFill>
                <a:latin typeface="+mn-lt"/>
              </a:rPr>
            </a:br>
            <a:r>
              <a:rPr lang="ru-RU" b="1" dirty="0" err="1" smtClean="0">
                <a:solidFill>
                  <a:srgbClr val="002060"/>
                </a:solidFill>
                <a:latin typeface="+mn-lt"/>
              </a:rPr>
              <a:t>Азыркы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+mn-lt"/>
              </a:rPr>
              <a:t>учурда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+mn-lt"/>
              </a:rPr>
              <a:t>илим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+mn-lt"/>
              </a:rPr>
              <a:t>техниканын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ө</a:t>
            </a:r>
            <a:r>
              <a:rPr lang="ru-RU" b="1" dirty="0" err="1" smtClean="0">
                <a:solidFill>
                  <a:srgbClr val="002060"/>
                </a:solidFill>
                <a:latin typeface="+mn-lt"/>
              </a:rPr>
              <a:t>н</a:t>
            </a:r>
            <a:r>
              <a:rPr lang="ru-RU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ү</a:t>
            </a:r>
            <a:r>
              <a:rPr lang="ru-RU" b="1" dirty="0" err="1" smtClean="0">
                <a:solidFill>
                  <a:srgbClr val="002060"/>
                </a:solidFill>
                <a:latin typeface="+mn-lt"/>
              </a:rPr>
              <a:t>г</a:t>
            </a:r>
            <a:r>
              <a:rPr lang="ru-RU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үү</a:t>
            </a:r>
            <a:r>
              <a:rPr lang="ru-RU" b="1" dirty="0" err="1" smtClean="0">
                <a:solidFill>
                  <a:srgbClr val="002060"/>
                </a:solidFill>
                <a:latin typeface="+mn-lt"/>
              </a:rPr>
              <a:t>с</a:t>
            </a:r>
            <a:r>
              <a:rPr lang="ru-RU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ү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+mn-lt"/>
              </a:rPr>
              <a:t>менен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+mn-lt"/>
              </a:rPr>
              <a:t>адамдардын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 колу </a:t>
            </a:r>
            <a:r>
              <a:rPr lang="ru-RU" b="1" dirty="0" err="1" smtClean="0">
                <a:solidFill>
                  <a:srgbClr val="002060"/>
                </a:solidFill>
                <a:latin typeface="+mn-lt"/>
              </a:rPr>
              <a:t>космоско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+mn-lt"/>
              </a:rPr>
              <a:t>жетип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+mn-lt"/>
              </a:rPr>
              <a:t>жатат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+mn-lt"/>
              </a:rPr>
              <a:t>Д</a:t>
            </a:r>
            <a:r>
              <a:rPr lang="ru-RU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үйн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ɵ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окумуштуулары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астрономдор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«КОСМОСТО ЖАШОО БАРБЫ? – </a:t>
            </a:r>
            <a:r>
              <a:rPr lang="ru-RU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деген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суроонун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үстүнд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ар </a:t>
            </a:r>
            <a:r>
              <a:rPr lang="ru-RU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кандай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изилд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өө</a:t>
            </a:r>
            <a:r>
              <a:rPr lang="ru-RU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л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рдү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жүргүзүп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изилдеп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жатышат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.   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184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зв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966" y="476672"/>
            <a:ext cx="804449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z="66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pPr marL="0" indent="0" algn="ctr">
              <a:buFont typeface="Arial" pitchFamily="34" charset="0"/>
              <a:buNone/>
            </a:pPr>
            <a:endParaRPr lang="ru-RU" sz="66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6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</a:t>
            </a:r>
            <a:r>
              <a:rPr lang="en-US" sz="6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</a:rPr>
              <a:t>ɵ</a:t>
            </a:r>
            <a:r>
              <a:rPr lang="ru-RU" sz="66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ң</a:t>
            </a:r>
            <a:r>
              <a:rPr lang="ru-RU" sz="66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үл</a:t>
            </a:r>
            <a:r>
              <a:rPr lang="ru-RU" sz="6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6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бурганы</a:t>
            </a:r>
            <a:r>
              <a:rPr lang="ru-RU" sz="66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ңыздарга</a:t>
            </a:r>
            <a:r>
              <a:rPr lang="ru-RU" sz="6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рахмат</a:t>
            </a:r>
            <a:r>
              <a:rPr lang="ru-RU" sz="6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6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760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pPr algn="l"/>
            <a:r>
              <a:rPr lang="ru-RU" b="1" i="1" dirty="0" err="1" smtClean="0">
                <a:solidFill>
                  <a:srgbClr val="FF0000"/>
                </a:solidFill>
              </a:rPr>
              <a:t>Изилд</a:t>
            </a:r>
            <a:r>
              <a:rPr lang="en-US" b="1" i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ɵɵ</a:t>
            </a:r>
            <a:r>
              <a:rPr lang="ru-RU" b="1" i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нүн</a:t>
            </a:r>
            <a:r>
              <a:rPr lang="ru-RU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максаты</a:t>
            </a:r>
            <a:r>
              <a:rPr lang="ru-RU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: </a:t>
            </a:r>
            <a:r>
              <a:rPr lang="ru-RU" b="1" i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Космостун</a:t>
            </a:r>
            <a:r>
              <a:rPr lang="ru-RU" b="1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биз</a:t>
            </a:r>
            <a:r>
              <a:rPr lang="ru-RU" b="1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билбеген</a:t>
            </a:r>
            <a:r>
              <a:rPr lang="ru-RU" b="1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сырлары</a:t>
            </a:r>
            <a:r>
              <a:rPr lang="ru-RU" b="1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ж</a:t>
            </a:r>
            <a:r>
              <a:rPr lang="en-US" b="1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ɵ</a:t>
            </a:r>
            <a:r>
              <a:rPr lang="ru-RU" b="1" i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нүнд</a:t>
            </a:r>
            <a:r>
              <a:rPr lang="en-US" b="1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ɵ</a:t>
            </a:r>
            <a:r>
              <a:rPr lang="ru-RU" b="1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изилд</a:t>
            </a:r>
            <a:r>
              <a:rPr lang="en-US" b="1" i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ɵɵ</a:t>
            </a:r>
            <a:r>
              <a:rPr lang="ru-RU" b="1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, </a:t>
            </a:r>
            <a:r>
              <a:rPr lang="ru-RU" b="1" i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үйр</a:t>
            </a:r>
            <a:r>
              <a:rPr lang="en-US" b="1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ɵ</a:t>
            </a:r>
            <a:r>
              <a:rPr lang="ru-RU" b="1" i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нүү</a:t>
            </a:r>
            <a:r>
              <a:rPr lang="ru-RU" b="1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.</a:t>
            </a:r>
            <a:br>
              <a:rPr lang="ru-RU" b="1" i="1" dirty="0" smtClean="0">
                <a:solidFill>
                  <a:srgbClr val="7030A0"/>
                </a:solidFill>
                <a:latin typeface="Calibri" panose="020F0502020204030204" pitchFamily="34" charset="0"/>
              </a:rPr>
            </a:br>
            <a:r>
              <a:rPr lang="ru-RU" b="1" i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Изилд</a:t>
            </a:r>
            <a:r>
              <a:rPr lang="en-US" b="1" i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ɵɵ</a:t>
            </a:r>
            <a:r>
              <a:rPr lang="ru-RU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обьектиси</a:t>
            </a:r>
            <a:r>
              <a:rPr lang="ru-RU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:</a:t>
            </a:r>
            <a:r>
              <a:rPr lang="ru-RU" b="1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/>
            </a:r>
            <a:br>
              <a:rPr lang="ru-RU" b="1" i="1" dirty="0" smtClean="0">
                <a:solidFill>
                  <a:srgbClr val="7030A0"/>
                </a:solidFill>
                <a:latin typeface="Calibri" panose="020F0502020204030204" pitchFamily="34" charset="0"/>
              </a:rPr>
            </a:br>
            <a:r>
              <a:rPr lang="ru-RU" b="1" i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Жылдыздар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23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Жылдыз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 -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83568" y="4437112"/>
            <a:ext cx="7848872" cy="22730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000" dirty="0" smtClean="0"/>
              <a:t>бул </a:t>
            </a:r>
            <a:r>
              <a:rPr lang="ru-RU" sz="4000" dirty="0" err="1"/>
              <a:t>ядронун</a:t>
            </a:r>
            <a:r>
              <a:rPr lang="ru-RU" sz="4000" dirty="0"/>
              <a:t> </a:t>
            </a:r>
            <a:r>
              <a:rPr lang="ru-RU" sz="4000" dirty="0" err="1"/>
              <a:t>өзгөчө</a:t>
            </a:r>
            <a:r>
              <a:rPr lang="ru-RU" sz="4000" dirty="0"/>
              <a:t> </a:t>
            </a:r>
            <a:r>
              <a:rPr lang="ru-RU" sz="4000" dirty="0" err="1"/>
              <a:t>жылуулук</a:t>
            </a:r>
            <a:r>
              <a:rPr lang="ru-RU" sz="4000" dirty="0"/>
              <a:t> </a:t>
            </a:r>
            <a:r>
              <a:rPr lang="ru-RU" sz="4000" dirty="0" err="1"/>
              <a:t>реакциясынын</a:t>
            </a:r>
            <a:r>
              <a:rPr lang="ru-RU" sz="4000" dirty="0"/>
              <a:t> </a:t>
            </a:r>
            <a:r>
              <a:rPr lang="ru-RU" sz="4000" dirty="0" err="1"/>
              <a:t>жыйынтыгында</a:t>
            </a:r>
            <a:r>
              <a:rPr lang="ru-RU" sz="4000" dirty="0"/>
              <a:t> </a:t>
            </a:r>
            <a:r>
              <a:rPr lang="ru-RU" sz="4000" dirty="0" err="1"/>
              <a:t>жарык</a:t>
            </a:r>
            <a:r>
              <a:rPr lang="ru-RU" sz="4000" dirty="0"/>
              <a:t> </a:t>
            </a:r>
            <a:r>
              <a:rPr lang="ru-RU" sz="4000" dirty="0" err="1"/>
              <a:t>жана</a:t>
            </a:r>
            <a:r>
              <a:rPr lang="ru-RU" sz="4000" dirty="0"/>
              <a:t> </a:t>
            </a:r>
            <a:r>
              <a:rPr lang="ru-RU" sz="4000" dirty="0" err="1"/>
              <a:t>жылуулук</a:t>
            </a:r>
            <a:r>
              <a:rPr lang="ru-RU" sz="4000" dirty="0"/>
              <a:t> </a:t>
            </a:r>
            <a:r>
              <a:rPr lang="ru-RU" sz="4000" dirty="0" err="1"/>
              <a:t>берүүчү</a:t>
            </a:r>
            <a:r>
              <a:rPr lang="ru-RU" sz="4000" dirty="0"/>
              <a:t> </a:t>
            </a:r>
            <a:r>
              <a:rPr lang="ru-RU" sz="4000" dirty="0" err="1"/>
              <a:t>гиганттык</a:t>
            </a:r>
            <a:r>
              <a:rPr lang="ru-RU" sz="4000" dirty="0"/>
              <a:t> газ </a:t>
            </a:r>
            <a:r>
              <a:rPr lang="ru-RU" sz="4000" dirty="0" err="1" smtClean="0"/>
              <a:t>шарлары</a:t>
            </a:r>
            <a:r>
              <a:rPr lang="ru-RU" sz="4000" dirty="0" smtClean="0"/>
              <a:t>.</a:t>
            </a:r>
          </a:p>
          <a:p>
            <a:pPr algn="ctr">
              <a:buNone/>
            </a:pPr>
            <a:r>
              <a:rPr lang="ru-RU" sz="4000" dirty="0" err="1" smtClean="0"/>
              <a:t>Көрүүсү</a:t>
            </a:r>
            <a:r>
              <a:rPr lang="ru-RU" sz="4000" dirty="0" smtClean="0"/>
              <a:t> </a:t>
            </a:r>
            <a:r>
              <a:rPr lang="ru-RU" sz="4000" dirty="0" err="1"/>
              <a:t>жакшы</a:t>
            </a:r>
            <a:r>
              <a:rPr lang="ru-RU" sz="4000" dirty="0"/>
              <a:t> киши ар </a:t>
            </a:r>
            <a:r>
              <a:rPr lang="ru-RU" sz="4000" dirty="0" err="1"/>
              <a:t>бир</a:t>
            </a:r>
            <a:r>
              <a:rPr lang="ru-RU" sz="4000" dirty="0"/>
              <a:t> </a:t>
            </a:r>
            <a:r>
              <a:rPr lang="ru-RU" sz="4000" dirty="0" err="1"/>
              <a:t>жарым</a:t>
            </a:r>
            <a:r>
              <a:rPr lang="ru-RU" sz="4000" dirty="0"/>
              <a:t> шар </a:t>
            </a:r>
            <a:r>
              <a:rPr lang="ru-RU" sz="4000" dirty="0" err="1"/>
              <a:t>боюнча</a:t>
            </a:r>
            <a:r>
              <a:rPr lang="ru-RU" sz="4000" dirty="0"/>
              <a:t> 3000 </a:t>
            </a:r>
            <a:r>
              <a:rPr lang="ru-RU" sz="4000" dirty="0" err="1"/>
              <a:t>жылдызды</a:t>
            </a:r>
            <a:r>
              <a:rPr lang="ru-RU" sz="4000" dirty="0"/>
              <a:t>, ал </a:t>
            </a:r>
            <a:r>
              <a:rPr lang="ru-RU" sz="4000" dirty="0" err="1"/>
              <a:t>эми</a:t>
            </a:r>
            <a:r>
              <a:rPr lang="ru-RU" sz="4000" dirty="0"/>
              <a:t> </a:t>
            </a:r>
            <a:r>
              <a:rPr lang="ru-RU" sz="4000" dirty="0" err="1"/>
              <a:t>асмандан</a:t>
            </a:r>
            <a:r>
              <a:rPr lang="ru-RU" sz="4000" dirty="0"/>
              <a:t> 6000 </a:t>
            </a:r>
            <a:r>
              <a:rPr lang="ru-RU" sz="4000" dirty="0" err="1"/>
              <a:t>дей</a:t>
            </a:r>
            <a:r>
              <a:rPr lang="ru-RU" sz="4000" dirty="0"/>
              <a:t> </a:t>
            </a:r>
            <a:r>
              <a:rPr lang="ru-RU" sz="4000" dirty="0" err="1"/>
              <a:t>жылдызды</a:t>
            </a:r>
            <a:r>
              <a:rPr lang="ru-RU" sz="4000" dirty="0"/>
              <a:t> </a:t>
            </a:r>
            <a:r>
              <a:rPr lang="ru-RU" sz="4000" dirty="0" err="1"/>
              <a:t>көрө</a:t>
            </a:r>
            <a:r>
              <a:rPr lang="ru-RU" sz="4000" dirty="0"/>
              <a:t> </a:t>
            </a:r>
            <a:r>
              <a:rPr lang="ru-RU" sz="4000" dirty="0" err="1"/>
              <a:t>алат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pic>
        <p:nvPicPr>
          <p:cNvPr id="7" name="Содержимое 6" descr="54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1453153" y="1284358"/>
            <a:ext cx="6237693" cy="2864722"/>
          </a:xfrm>
          <a:prstGeom prst="round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8" name="Рисунок 7" descr="3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164288" y="2122086"/>
            <a:ext cx="2123728" cy="2123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1663" y="26817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err="1" smtClean="0">
                <a:solidFill>
                  <a:srgbClr val="FF0000"/>
                </a:solidFill>
                <a:latin typeface="Times New Roman" pitchFamily="18" charset="0"/>
              </a:rPr>
              <a:t>Биринчи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</a:rPr>
              <a:t> космонавт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628775"/>
            <a:ext cx="42164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dirty="0" smtClean="0">
                <a:latin typeface="Arial" charset="0"/>
              </a:rPr>
              <a:t>    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>
                <a:latin typeface="Arial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Arial" charset="0"/>
              </a:rPr>
              <a:t>Юрий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</a:rPr>
              <a:t>Алексеевич Гагарин</a:t>
            </a:r>
          </a:p>
          <a:p>
            <a:pPr>
              <a:buFont typeface="Wingdings" pitchFamily="2" charset="2"/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</a:rPr>
              <a:t>Ал12-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</a:rPr>
              <a:t>апрелде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</a:rPr>
              <a:t> 196</a:t>
            </a:r>
            <a:r>
              <a:rPr lang="en-US" b="1" i="1" smtClean="0">
                <a:solidFill>
                  <a:srgbClr val="002060"/>
                </a:solidFill>
                <a:latin typeface="Times New Roman" pitchFamily="18" charset="0"/>
              </a:rPr>
              <a:t>1</a:t>
            </a:r>
            <a:r>
              <a:rPr lang="ru-RU" b="1" i="1" smtClean="0">
                <a:solidFill>
                  <a:srgbClr val="002060"/>
                </a:solidFill>
                <a:latin typeface="Times New Roman" pitchFamily="18" charset="0"/>
              </a:rPr>
              <a:t>-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</a:rPr>
              <a:t>жылы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</a:rPr>
              <a:t>космоско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</a:rPr>
              <a:t>учкан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10245" name="Picture 9" descr="зв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1773238"/>
            <a:ext cx="333057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099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620688"/>
            <a:ext cx="7931224" cy="4525963"/>
          </a:xfrm>
        </p:spPr>
        <p:txBody>
          <a:bodyPr>
            <a:normAutofit/>
          </a:bodyPr>
          <a:lstStyle/>
          <a:p>
            <a:r>
              <a:rPr lang="ru-RU" dirty="0" err="1"/>
              <a:t>Асмандагы</a:t>
            </a:r>
            <a:r>
              <a:rPr lang="ru-RU" dirty="0"/>
              <a:t> "</a:t>
            </a:r>
            <a:r>
              <a:rPr lang="ru-RU" dirty="0" err="1"/>
              <a:t>жылдыздар</a:t>
            </a:r>
            <a:r>
              <a:rPr lang="ru-RU" dirty="0"/>
              <a:t>" </a:t>
            </a:r>
            <a:r>
              <a:rPr lang="ru-RU" dirty="0" err="1"/>
              <a:t>жөнөкөй</a:t>
            </a:r>
            <a:r>
              <a:rPr lang="ru-RU" dirty="0"/>
              <a:t> </a:t>
            </a:r>
            <a:r>
              <a:rPr lang="ru-RU" dirty="0" err="1"/>
              <a:t>көзгө</a:t>
            </a:r>
            <a:r>
              <a:rPr lang="ru-RU" dirty="0"/>
              <a:t> </a:t>
            </a:r>
            <a:r>
              <a:rPr lang="ru-RU" dirty="0" err="1"/>
              <a:t>жымыңдап</a:t>
            </a:r>
            <a:r>
              <a:rPr lang="ru-RU" dirty="0"/>
              <a:t> </a:t>
            </a:r>
            <a:r>
              <a:rPr lang="ru-RU" dirty="0" err="1"/>
              <a:t>кичинекей</a:t>
            </a:r>
            <a:r>
              <a:rPr lang="ru-RU" dirty="0"/>
              <a:t> </a:t>
            </a:r>
            <a:r>
              <a:rPr lang="ru-RU" dirty="0" err="1"/>
              <a:t>оттун</a:t>
            </a:r>
            <a:r>
              <a:rPr lang="ru-RU" dirty="0"/>
              <a:t> </a:t>
            </a:r>
            <a:r>
              <a:rPr lang="ru-RU" dirty="0" err="1"/>
              <a:t>жарыгы</a:t>
            </a:r>
            <a:r>
              <a:rPr lang="ru-RU" dirty="0"/>
              <a:t> </a:t>
            </a:r>
            <a:r>
              <a:rPr lang="ru-RU" dirty="0" err="1"/>
              <a:t>сыяктуу</a:t>
            </a:r>
            <a:r>
              <a:rPr lang="ru-RU" dirty="0"/>
              <a:t> </a:t>
            </a:r>
            <a:r>
              <a:rPr lang="ru-RU" dirty="0" err="1"/>
              <a:t>көрүнөт</a:t>
            </a:r>
            <a:r>
              <a:rPr lang="ru-RU" dirty="0"/>
              <a:t>. </a:t>
            </a:r>
            <a:r>
              <a:rPr lang="ru-RU" dirty="0" err="1"/>
              <a:t>Чындыгында</a:t>
            </a:r>
            <a:r>
              <a:rPr lang="ru-RU" dirty="0"/>
              <a:t> ар </a:t>
            </a:r>
            <a:r>
              <a:rPr lang="ru-RU" dirty="0" err="1"/>
              <a:t>бир</a:t>
            </a:r>
            <a:r>
              <a:rPr lang="ru-RU" dirty="0"/>
              <a:t> </a:t>
            </a:r>
            <a:r>
              <a:rPr lang="ru-RU" dirty="0" err="1"/>
              <a:t>жылдыз</a:t>
            </a:r>
            <a:r>
              <a:rPr lang="ru-RU" dirty="0"/>
              <a:t> - </a:t>
            </a:r>
            <a:r>
              <a:rPr lang="ru-RU" dirty="0" err="1"/>
              <a:t>жарык</a:t>
            </a:r>
            <a:r>
              <a:rPr lang="ru-RU" dirty="0"/>
              <a:t> </a:t>
            </a:r>
            <a:r>
              <a:rPr lang="ru-RU" dirty="0" err="1"/>
              <a:t>чыгаруучу</a:t>
            </a:r>
            <a:r>
              <a:rPr lang="ru-RU" dirty="0"/>
              <a:t> </a:t>
            </a:r>
            <a:r>
              <a:rPr lang="ru-RU" dirty="0" err="1"/>
              <a:t>өтө</a:t>
            </a:r>
            <a:r>
              <a:rPr lang="ru-RU" dirty="0"/>
              <a:t> </a:t>
            </a:r>
            <a:r>
              <a:rPr lang="ru-RU" dirty="0" err="1"/>
              <a:t>ысык</a:t>
            </a:r>
            <a:r>
              <a:rPr lang="ru-RU" dirty="0"/>
              <a:t>, </a:t>
            </a:r>
            <a:r>
              <a:rPr lang="ru-RU" dirty="0" err="1"/>
              <a:t>зор</a:t>
            </a:r>
            <a:r>
              <a:rPr lang="ru-RU" dirty="0"/>
              <a:t> шар. Ал </a:t>
            </a:r>
            <a:r>
              <a:rPr lang="ru-RU" dirty="0" err="1"/>
              <a:t>негизинен</a:t>
            </a:r>
            <a:r>
              <a:rPr lang="ru-RU" dirty="0"/>
              <a:t> газ </a:t>
            </a:r>
            <a:r>
              <a:rPr lang="ru-RU" dirty="0" err="1"/>
              <a:t>абалындагы</a:t>
            </a:r>
            <a:r>
              <a:rPr lang="ru-RU" dirty="0"/>
              <a:t> </a:t>
            </a:r>
            <a:r>
              <a:rPr lang="ru-RU" dirty="0" err="1"/>
              <a:t>суутек</a:t>
            </a:r>
            <a:r>
              <a:rPr lang="ru-RU" dirty="0"/>
              <a:t> </a:t>
            </a:r>
            <a:r>
              <a:rPr lang="ru-RU" dirty="0" err="1"/>
              <a:t>менен</a:t>
            </a:r>
            <a:r>
              <a:rPr lang="ru-RU" dirty="0"/>
              <a:t> </a:t>
            </a:r>
            <a:r>
              <a:rPr lang="ru-RU" dirty="0" err="1"/>
              <a:t>гелийден</a:t>
            </a:r>
            <a:r>
              <a:rPr lang="ru-RU" dirty="0"/>
              <a:t> </a:t>
            </a:r>
            <a:r>
              <a:rPr lang="ru-RU" dirty="0" err="1"/>
              <a:t>турат</a:t>
            </a:r>
            <a:r>
              <a:rPr lang="ru-RU" dirty="0"/>
              <a:t>. </a:t>
            </a:r>
            <a:r>
              <a:rPr lang="ru-RU" dirty="0" err="1"/>
              <a:t>Күн</a:t>
            </a:r>
            <a:r>
              <a:rPr lang="ru-RU" dirty="0"/>
              <a:t> - </a:t>
            </a:r>
            <a:r>
              <a:rPr lang="ru-RU" dirty="0" err="1"/>
              <a:t>ошондой</a:t>
            </a:r>
            <a:r>
              <a:rPr lang="ru-RU" dirty="0"/>
              <a:t> </a:t>
            </a:r>
            <a:r>
              <a:rPr lang="ru-RU" dirty="0" err="1"/>
              <a:t>жылдыздардын</a:t>
            </a:r>
            <a:r>
              <a:rPr lang="ru-RU" dirty="0"/>
              <a:t> </a:t>
            </a:r>
            <a:r>
              <a:rPr lang="ru-RU" dirty="0" err="1"/>
              <a:t>бири</a:t>
            </a:r>
            <a:r>
              <a:rPr lang="ru-RU" dirty="0"/>
              <a:t>, ал </a:t>
            </a:r>
            <a:r>
              <a:rPr lang="ru-RU" dirty="0" err="1"/>
              <a:t>эми</a:t>
            </a:r>
            <a:r>
              <a:rPr lang="ru-RU" dirty="0"/>
              <a:t> </a:t>
            </a:r>
            <a:r>
              <a:rPr lang="ru-RU" dirty="0" err="1"/>
              <a:t>жылдыздар</a:t>
            </a:r>
            <a:r>
              <a:rPr lang="ru-RU" dirty="0"/>
              <a:t> </a:t>
            </a:r>
            <a:r>
              <a:rPr lang="ru-RU" dirty="0" err="1"/>
              <a:t>бизден</a:t>
            </a:r>
            <a:r>
              <a:rPr lang="ru-RU" dirty="0"/>
              <a:t> </a:t>
            </a:r>
            <a:r>
              <a:rPr lang="ru-RU" dirty="0" err="1"/>
              <a:t>өтө</a:t>
            </a:r>
            <a:r>
              <a:rPr lang="ru-RU" dirty="0"/>
              <a:t> </a:t>
            </a:r>
            <a:r>
              <a:rPr lang="ru-RU" dirty="0" err="1"/>
              <a:t>алыс</a:t>
            </a:r>
            <a:r>
              <a:rPr lang="ru-RU" dirty="0"/>
              <a:t> </a:t>
            </a:r>
            <a:r>
              <a:rPr lang="ru-RU" dirty="0" err="1"/>
              <a:t>турган</a:t>
            </a:r>
            <a:r>
              <a:rPr lang="ru-RU" dirty="0"/>
              <a:t> </a:t>
            </a:r>
            <a:r>
              <a:rPr lang="ru-RU" dirty="0" err="1"/>
              <a:t>күндөр</a:t>
            </a:r>
            <a:r>
              <a:rPr lang="ru-RU" dirty="0"/>
              <a:t>. </a:t>
            </a:r>
            <a:r>
              <a:rPr lang="ru-RU" dirty="0" err="1"/>
              <a:t>Жылдыздардын</a:t>
            </a:r>
            <a:r>
              <a:rPr lang="ru-RU" dirty="0"/>
              <a:t> </a:t>
            </a:r>
            <a:r>
              <a:rPr lang="ru-RU" dirty="0" err="1"/>
              <a:t>борборундагы</a:t>
            </a:r>
            <a:r>
              <a:rPr lang="ru-RU" dirty="0"/>
              <a:t> </a:t>
            </a:r>
            <a:r>
              <a:rPr lang="ru-RU" dirty="0" err="1"/>
              <a:t>газдар</a:t>
            </a:r>
            <a:r>
              <a:rPr lang="ru-RU" dirty="0"/>
              <a:t> </a:t>
            </a:r>
            <a:r>
              <a:rPr lang="ru-RU" dirty="0" err="1"/>
              <a:t>өтө</a:t>
            </a:r>
            <a:r>
              <a:rPr lang="ru-RU" dirty="0"/>
              <a:t> </a:t>
            </a:r>
            <a:r>
              <a:rPr lang="ru-RU" dirty="0" err="1"/>
              <a:t>катуу</a:t>
            </a:r>
            <a:r>
              <a:rPr lang="ru-RU" dirty="0"/>
              <a:t> </a:t>
            </a:r>
            <a:r>
              <a:rPr lang="ru-RU" dirty="0" err="1"/>
              <a:t>кысылган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абдан</a:t>
            </a:r>
            <a:r>
              <a:rPr lang="ru-RU" dirty="0"/>
              <a:t> </a:t>
            </a:r>
            <a:r>
              <a:rPr lang="ru-RU" dirty="0" err="1"/>
              <a:t>ысык</a:t>
            </a:r>
            <a:r>
              <a:rPr lang="ru-RU" dirty="0"/>
              <a:t>. </a:t>
            </a:r>
            <a:r>
              <a:rPr lang="ru-RU" dirty="0" err="1"/>
              <a:t>Алардын</a:t>
            </a:r>
            <a:r>
              <a:rPr lang="ru-RU" dirty="0"/>
              <a:t> </a:t>
            </a:r>
            <a:r>
              <a:rPr lang="ru-RU" dirty="0" err="1"/>
              <a:t>температурасы</a:t>
            </a:r>
            <a:r>
              <a:rPr lang="ru-RU" dirty="0"/>
              <a:t> </a:t>
            </a:r>
            <a:r>
              <a:rPr lang="ru-RU" dirty="0" err="1"/>
              <a:t>миллиондогон</a:t>
            </a:r>
            <a:r>
              <a:rPr lang="ru-RU" dirty="0"/>
              <a:t> </a:t>
            </a:r>
            <a:r>
              <a:rPr lang="ru-RU" dirty="0" err="1"/>
              <a:t>градуска</a:t>
            </a:r>
            <a:r>
              <a:rPr lang="ru-RU" dirty="0"/>
              <a:t> </a:t>
            </a:r>
            <a:r>
              <a:rPr lang="ru-RU" dirty="0" err="1"/>
              <a:t>жетет</a:t>
            </a:r>
            <a:r>
              <a:rPr lang="ru-RU" dirty="0"/>
              <a:t>. </a:t>
            </a:r>
          </a:p>
        </p:txBody>
      </p:sp>
      <p:pic>
        <p:nvPicPr>
          <p:cNvPr id="5" name="Рисунок 4" descr="56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6732240" y="4653136"/>
            <a:ext cx="2125921" cy="23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226250" y="197341"/>
            <a:ext cx="929937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«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Жылдыздар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алардын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температурасына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жараша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б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ɵ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лүн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ɵ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т.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7544" y="5255041"/>
            <a:ext cx="4786888" cy="120032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err="1" smtClean="0">
                <a:latin typeface="Comic Sans MS" pitchFamily="66" charset="0"/>
              </a:rPr>
              <a:t>Э</a:t>
            </a:r>
            <a:r>
              <a:rPr lang="ru-RU" sz="2400" dirty="0" err="1" smtClean="0">
                <a:latin typeface="Calibri" panose="020F0502020204030204" pitchFamily="34" charset="0"/>
              </a:rPr>
              <a:t>ң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жарык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жана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ысык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жылдыз</a:t>
            </a:r>
            <a:r>
              <a:rPr lang="ru-RU" sz="2400" dirty="0" smtClean="0">
                <a:latin typeface="Comic Sans MS" pitchFamily="66" charset="0"/>
              </a:rPr>
              <a:t>– </a:t>
            </a:r>
          </a:p>
          <a:p>
            <a:r>
              <a:rPr lang="ru-RU" sz="2400" dirty="0" err="1" smtClean="0">
                <a:latin typeface="Comic Sans MS" pitchFamily="66" charset="0"/>
              </a:rPr>
              <a:t>анын</a:t>
            </a:r>
            <a:r>
              <a:rPr lang="ru-RU" sz="2400" dirty="0" smtClean="0">
                <a:latin typeface="Comic Sans MS" pitchFamily="66" charset="0"/>
              </a:rPr>
              <a:t> температурасы30 </a:t>
            </a:r>
            <a:r>
              <a:rPr lang="ru-RU" sz="2400" dirty="0" err="1" smtClean="0">
                <a:latin typeface="Comic Sans MS" pitchFamily="66" charset="0"/>
              </a:rPr>
              <a:t>ми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ң</a:t>
            </a:r>
            <a:r>
              <a:rPr lang="ru-RU" sz="2400" dirty="0" smtClean="0">
                <a:latin typeface="Comic Sans MS" pitchFamily="66" charset="0"/>
              </a:rPr>
              <a:t> </a:t>
            </a:r>
          </a:p>
          <a:p>
            <a:r>
              <a:rPr lang="ru-RU" sz="2400" dirty="0" err="1" smtClean="0">
                <a:latin typeface="Comic Sans MS" pitchFamily="66" charset="0"/>
              </a:rPr>
              <a:t>градустан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жогору</a:t>
            </a:r>
            <a:endParaRPr lang="ru-RU" sz="2400" dirty="0" smtClean="0">
              <a:latin typeface="Comic Sans MS" pitchFamily="66" charset="0"/>
            </a:endParaRPr>
          </a:p>
        </p:txBody>
      </p:sp>
      <p:sp>
        <p:nvSpPr>
          <p:cNvPr id="17" name="5-конечная звезда 16"/>
          <p:cNvSpPr/>
          <p:nvPr/>
        </p:nvSpPr>
        <p:spPr>
          <a:xfrm>
            <a:off x="467544" y="5445224"/>
            <a:ext cx="1080000" cy="1080000"/>
          </a:xfrm>
          <a:prstGeom prst="star5">
            <a:avLst/>
          </a:prstGeom>
          <a:solidFill>
            <a:srgbClr val="3399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467664" y="4149200"/>
            <a:ext cx="1080000" cy="1080000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>
            <a:off x="395536" y="2781048"/>
            <a:ext cx="1080000" cy="10800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5-конечная звезда 22"/>
          <p:cNvSpPr/>
          <p:nvPr/>
        </p:nvSpPr>
        <p:spPr>
          <a:xfrm>
            <a:off x="467544" y="1412776"/>
            <a:ext cx="1080120" cy="1080120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675534" y="2905549"/>
            <a:ext cx="2970685" cy="830997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err="1" smtClean="0">
                <a:latin typeface="Comic Sans MS" pitchFamily="66" charset="0"/>
              </a:rPr>
              <a:t>Ысык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жылдыздар</a:t>
            </a:r>
            <a:r>
              <a:rPr lang="ru-RU" sz="2400" dirty="0" smtClean="0">
                <a:latin typeface="Comic Sans MS" pitchFamily="66" charset="0"/>
              </a:rPr>
              <a:t> </a:t>
            </a:r>
          </a:p>
          <a:p>
            <a:r>
              <a:rPr lang="ru-RU" sz="2400" dirty="0" smtClean="0">
                <a:latin typeface="Comic Sans MS" pitchFamily="66" charset="0"/>
              </a:rPr>
              <a:t>(</a:t>
            </a:r>
            <a:r>
              <a:rPr lang="ru-RU" sz="2400" dirty="0" err="1" smtClean="0">
                <a:latin typeface="Comic Sans MS" pitchFamily="66" charset="0"/>
              </a:rPr>
              <a:t>мисалы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К</a:t>
            </a:r>
            <a:r>
              <a:rPr lang="ru-RU" sz="2400" dirty="0" err="1" smtClean="0">
                <a:latin typeface="Calibri" panose="020F0502020204030204" pitchFamily="34" charset="0"/>
              </a:rPr>
              <a:t>үн</a:t>
            </a:r>
            <a:r>
              <a:rPr lang="ru-RU" sz="2400" dirty="0" smtClean="0">
                <a:latin typeface="Comic Sans MS" pitchFamily="66" charset="0"/>
              </a:rPr>
              <a:t>).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687877" y="1805915"/>
            <a:ext cx="3130985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err="1" smtClean="0">
                <a:latin typeface="Comic Sans MS" pitchFamily="66" charset="0"/>
              </a:rPr>
              <a:t>Муздак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жылдыздар</a:t>
            </a:r>
            <a:r>
              <a:rPr lang="ru-RU" sz="2400" dirty="0" smtClean="0">
                <a:latin typeface="Comic Sans MS" pitchFamily="66" charset="0"/>
              </a:rPr>
              <a:t>.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687877" y="4179783"/>
            <a:ext cx="3216778" cy="83099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err="1" smtClean="0">
                <a:latin typeface="Comic Sans MS" pitchFamily="66" charset="0"/>
              </a:rPr>
              <a:t>Э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ысык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жылдыздар</a:t>
            </a:r>
            <a:r>
              <a:rPr lang="ru-RU" sz="2400" dirty="0" smtClean="0">
                <a:latin typeface="Comic Sans MS" pitchFamily="66" charset="0"/>
              </a:rPr>
              <a:t>-  </a:t>
            </a:r>
          </a:p>
          <a:p>
            <a:r>
              <a:rPr lang="ru-RU" sz="2400" dirty="0" smtClean="0">
                <a:latin typeface="Comic Sans MS" pitchFamily="66" charset="0"/>
              </a:rPr>
              <a:t>10 </a:t>
            </a:r>
            <a:r>
              <a:rPr lang="ru-RU" sz="2400" dirty="0" err="1" smtClean="0">
                <a:latin typeface="Comic Sans MS" pitchFamily="66" charset="0"/>
              </a:rPr>
              <a:t>ми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ң</a:t>
            </a:r>
            <a:r>
              <a:rPr lang="ru-RU" sz="2400" dirty="0" smtClean="0">
                <a:latin typeface="Comic Sans MS" pitchFamily="66" charset="0"/>
              </a:rPr>
              <a:t> градус</a:t>
            </a:r>
            <a:endParaRPr lang="ru-RU" sz="2400" dirty="0"/>
          </a:p>
        </p:txBody>
      </p:sp>
      <p:pic>
        <p:nvPicPr>
          <p:cNvPr id="26" name="Рисунок 25" descr="56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6924306" y="4149200"/>
            <a:ext cx="3036535" cy="3326101"/>
          </a:xfrm>
          <a:prstGeom prst="rect">
            <a:avLst/>
          </a:prstGeom>
        </p:spPr>
      </p:pic>
      <p:pic>
        <p:nvPicPr>
          <p:cNvPr id="13" name="Рисунок 12" descr="6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48672" y="1462471"/>
            <a:ext cx="4024454" cy="3262673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1" grpId="0" animBg="1"/>
      <p:bldP spid="22" grpId="0" animBg="1"/>
      <p:bldP spid="23" grpId="0" animBg="1"/>
      <p:bldP spid="10" grpId="0" animBg="1"/>
      <p:bldP spid="9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08" y="528978"/>
            <a:ext cx="8712968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"</a:t>
            </a:r>
            <a:r>
              <a:rPr lang="ru-RU" sz="3200" b="1" dirty="0" err="1">
                <a:solidFill>
                  <a:schemeClr val="accent1"/>
                </a:solidFill>
              </a:rPr>
              <a:t>Жылдыздар</a:t>
            </a:r>
            <a:r>
              <a:rPr lang="ru-RU" sz="3200" b="1" dirty="0">
                <a:solidFill>
                  <a:schemeClr val="accent1"/>
                </a:solidFill>
              </a:rPr>
              <a:t>" </a:t>
            </a:r>
            <a:r>
              <a:rPr lang="ru-RU" sz="3200" b="1" dirty="0" err="1">
                <a:solidFill>
                  <a:schemeClr val="accent1"/>
                </a:solidFill>
              </a:rPr>
              <a:t>көлөмү</a:t>
            </a:r>
            <a:r>
              <a:rPr lang="ru-RU" sz="3200" b="1" dirty="0">
                <a:solidFill>
                  <a:schemeClr val="accent1"/>
                </a:solidFill>
              </a:rPr>
              <a:t> </a:t>
            </a:r>
            <a:r>
              <a:rPr lang="ru-RU" sz="3200" b="1" dirty="0" err="1">
                <a:solidFill>
                  <a:schemeClr val="accent1"/>
                </a:solidFill>
              </a:rPr>
              <a:t>боюнча</a:t>
            </a:r>
            <a:r>
              <a:rPr lang="ru-RU" sz="3200" b="1" dirty="0">
                <a:solidFill>
                  <a:schemeClr val="accent1"/>
                </a:solidFill>
              </a:rPr>
              <a:t> </a:t>
            </a:r>
            <a:r>
              <a:rPr lang="ru-RU" sz="3200" b="1" dirty="0" err="1">
                <a:solidFill>
                  <a:schemeClr val="accent1"/>
                </a:solidFill>
              </a:rPr>
              <a:t>бири-биринен</a:t>
            </a:r>
            <a:r>
              <a:rPr lang="ru-RU" sz="3200" b="1" dirty="0">
                <a:solidFill>
                  <a:schemeClr val="accent1"/>
                </a:solidFill>
              </a:rPr>
              <a:t> </a:t>
            </a:r>
            <a:r>
              <a:rPr lang="ru-RU" sz="3200" b="1" dirty="0" err="1">
                <a:solidFill>
                  <a:schemeClr val="accent1"/>
                </a:solidFill>
              </a:rPr>
              <a:t>абдан</a:t>
            </a:r>
            <a:r>
              <a:rPr lang="ru-RU" sz="3200" b="1" dirty="0">
                <a:solidFill>
                  <a:schemeClr val="accent1"/>
                </a:solidFill>
              </a:rPr>
              <a:t> </a:t>
            </a:r>
            <a:r>
              <a:rPr lang="ru-RU" sz="3200" b="1" dirty="0" err="1">
                <a:solidFill>
                  <a:schemeClr val="accent1"/>
                </a:solidFill>
              </a:rPr>
              <a:t>айырмаланышат</a:t>
            </a:r>
            <a:r>
              <a:rPr lang="ru-RU" sz="3200" b="1" dirty="0">
                <a:solidFill>
                  <a:schemeClr val="accent1"/>
                </a:solidFill>
              </a:rPr>
              <a:t>.</a:t>
            </a:r>
            <a:br>
              <a:rPr lang="ru-RU" sz="3200" b="1" dirty="0">
                <a:solidFill>
                  <a:schemeClr val="accent1"/>
                </a:solidFill>
              </a:rPr>
            </a:br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 </a:t>
            </a:r>
            <a:r>
              <a:rPr lang="ru-RU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Г</a:t>
            </a:r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игант </a:t>
            </a:r>
            <a:r>
              <a:rPr lang="ru-RU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жана</a:t>
            </a:r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э</a:t>
            </a:r>
            <a:r>
              <a:rPr lang="ru-RU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ң</a:t>
            </a:r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кичине</a:t>
            </a:r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карлик </a:t>
            </a:r>
            <a:r>
              <a:rPr lang="ru-RU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жылдыздары</a:t>
            </a:r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бар.</a:t>
            </a:r>
            <a:endParaRPr lang="ru-RU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39752" y="4366845"/>
            <a:ext cx="1077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красный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карлик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19872" y="4365104"/>
            <a:ext cx="2134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обычный желтый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карлик типа Солнца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Рисунок 12" descr="6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03648" y="2244348"/>
            <a:ext cx="5904656" cy="4241511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1829766" y="579677"/>
            <a:ext cx="7020000" cy="5076000"/>
            <a:chOff x="1392738" y="260648"/>
            <a:chExt cx="6563638" cy="4608512"/>
          </a:xfrm>
        </p:grpSpPr>
        <p:pic>
          <p:nvPicPr>
            <p:cNvPr id="29" name="Рисунок 28" descr="59.jp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1392738" y="260648"/>
              <a:ext cx="6563638" cy="4608512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2237380" y="836712"/>
              <a:ext cx="1424363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Юпитер</a:t>
              </a:r>
              <a:endParaRPr lang="ru-RU" sz="24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433450" y="4149080"/>
              <a:ext cx="1471445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2400" dirty="0" err="1" smtClean="0"/>
                <a:t>Поллукс</a:t>
              </a:r>
              <a:endParaRPr lang="ru-RU" sz="2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13094" y="4149080"/>
              <a:ext cx="1303872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Сириус</a:t>
              </a:r>
              <a:endParaRPr lang="ru-RU" sz="24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429569" y="4149080"/>
              <a:ext cx="1342231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Солнце</a:t>
              </a:r>
              <a:endParaRPr lang="ru-RU" sz="2400" dirty="0"/>
            </a:p>
          </p:txBody>
        </p:sp>
        <p:cxnSp>
          <p:nvCxnSpPr>
            <p:cNvPr id="35" name="Прямая со стрелкой 34"/>
            <p:cNvCxnSpPr/>
            <p:nvPr/>
          </p:nvCxnSpPr>
          <p:spPr>
            <a:xfrm flipH="1" flipV="1">
              <a:off x="2278188" y="718282"/>
              <a:ext cx="403961" cy="26150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2880" y="5020101"/>
            <a:ext cx="8229600" cy="785163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Comic Sans MS" pitchFamily="66" charset="0"/>
              </a:rPr>
              <a:t>	</a:t>
            </a:r>
            <a:r>
              <a:rPr lang="ru-RU" dirty="0" err="1" smtClean="0">
                <a:latin typeface="Comic Sans MS" pitchFamily="66" charset="0"/>
              </a:rPr>
              <a:t>Э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жылдыз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үнд</a:t>
            </a: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ɵ</a:t>
            </a:r>
            <a:r>
              <a:rPr 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н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2400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эсе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чо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ң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. 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6" name="Рисунок 25" descr="3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10853" y="1817748"/>
            <a:ext cx="2123728" cy="2123728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279473" y="4966594"/>
            <a:ext cx="6236743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Э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ң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кичинекей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жылдыз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–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ак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карлик.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9473" y="5733256"/>
            <a:ext cx="3867534" cy="830997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Ак карлик </a:t>
            </a:r>
            <a:r>
              <a:rPr lang="ru-RU" sz="2400" dirty="0" err="1" smtClean="0"/>
              <a:t>менен</a:t>
            </a:r>
            <a:r>
              <a:rPr lang="ru-RU" sz="2400" dirty="0" smtClean="0"/>
              <a:t> жердин</a:t>
            </a:r>
          </a:p>
          <a:p>
            <a:r>
              <a:rPr lang="ru-RU" sz="2400" dirty="0" smtClean="0"/>
              <a:t> </a:t>
            </a:r>
            <a:r>
              <a:rPr lang="ru-RU" sz="2400" dirty="0" err="1" smtClean="0"/>
              <a:t>айырмасы</a:t>
            </a:r>
            <a:r>
              <a:rPr lang="ru-RU" sz="2400" dirty="0" smtClean="0"/>
              <a:t> </a:t>
            </a:r>
            <a:r>
              <a:rPr lang="ru-RU" sz="2400" dirty="0" err="1" smtClean="0"/>
              <a:t>бир</a:t>
            </a:r>
            <a:r>
              <a:rPr lang="ru-RU" sz="2400" dirty="0" smtClean="0"/>
              <a:t> аз эле болот</a:t>
            </a:r>
          </a:p>
        </p:txBody>
      </p:sp>
      <p:pic>
        <p:nvPicPr>
          <p:cNvPr id="38" name="Рисунок 37" descr="6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323528" y="1268760"/>
            <a:ext cx="3744416" cy="3709681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774709" y="381578"/>
            <a:ext cx="7306388" cy="4496672"/>
            <a:chOff x="1547664" y="1340768"/>
            <a:chExt cx="6370284" cy="3583285"/>
          </a:xfrm>
        </p:grpSpPr>
        <p:pic>
          <p:nvPicPr>
            <p:cNvPr id="17" name="Рисунок 16" descr="60.jp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1547664" y="1340768"/>
              <a:ext cx="6370284" cy="3583285"/>
            </a:xfrm>
            <a:prstGeom prst="roundRect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</p:pic>
        <p:grpSp>
          <p:nvGrpSpPr>
            <p:cNvPr id="18" name="Группа 26"/>
            <p:cNvGrpSpPr/>
            <p:nvPr/>
          </p:nvGrpSpPr>
          <p:grpSpPr>
            <a:xfrm>
              <a:off x="2416374" y="4366845"/>
              <a:ext cx="4715372" cy="530181"/>
              <a:chOff x="2416374" y="4366845"/>
              <a:chExt cx="4715372" cy="530181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2416374" y="4366845"/>
                <a:ext cx="754997" cy="5150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err="1" smtClean="0">
                    <a:solidFill>
                      <a:schemeClr val="bg1"/>
                    </a:solidFill>
                  </a:rPr>
                  <a:t>кызыл</a:t>
                </a:r>
                <a:r>
                  <a:rPr lang="ru-RU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r>
                  <a:rPr lang="ru-RU" dirty="0" smtClean="0">
                    <a:solidFill>
                      <a:schemeClr val="bg1"/>
                    </a:solidFill>
                  </a:rPr>
                  <a:t>карлик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431131" y="4496744"/>
                <a:ext cx="468484" cy="294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err="1" smtClean="0">
                    <a:solidFill>
                      <a:schemeClr val="bg1"/>
                    </a:solidFill>
                  </a:rPr>
                  <a:t>К</a:t>
                </a:r>
                <a:r>
                  <a:rPr lang="ru-RU" dirty="0" err="1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үн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4792666" y="4366845"/>
                <a:ext cx="801118" cy="5150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solidFill>
                      <a:schemeClr val="bg1"/>
                    </a:solidFill>
                  </a:rPr>
                  <a:t>К</a:t>
                </a:r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ɵ</a:t>
                </a:r>
                <a:r>
                  <a:rPr lang="ru-RU" dirty="0" err="1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гүш</a:t>
                </a:r>
                <a:r>
                  <a:rPr lang="ru-RU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r>
                  <a:rPr lang="ru-RU" dirty="0" smtClean="0">
                    <a:solidFill>
                      <a:schemeClr val="bg1"/>
                    </a:solidFill>
                  </a:rPr>
                  <a:t>карлик 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6130767" y="4381981"/>
                <a:ext cx="1000979" cy="5150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solidFill>
                      <a:schemeClr val="bg1"/>
                    </a:solidFill>
                  </a:rPr>
                  <a:t>Гигант </a:t>
                </a:r>
              </a:p>
              <a:p>
                <a:r>
                  <a:rPr lang="ru-RU" dirty="0" err="1" smtClean="0">
                    <a:solidFill>
                      <a:schemeClr val="bg1"/>
                    </a:solidFill>
                  </a:rPr>
                  <a:t>жылдызы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9" name="Овал 38"/>
          <p:cNvSpPr/>
          <p:nvPr/>
        </p:nvSpPr>
        <p:spPr>
          <a:xfrm>
            <a:off x="1547664" y="3933056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1185777" y="4149080"/>
            <a:ext cx="865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ак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карлик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4" name="Рисунок 33" descr="06040302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482451" y="617306"/>
            <a:ext cx="4680520" cy="6240694"/>
          </a:xfrm>
          <a:prstGeom prst="round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25" grpId="0" animBg="1"/>
      <p:bldP spid="25" grpId="1" animBg="1"/>
      <p:bldP spid="37" grpId="0" animBg="1"/>
      <p:bldP spid="39" grpId="0" animBg="1"/>
      <p:bldP spid="39" grpId="1" animBg="1"/>
      <p:bldP spid="40" grpId="0"/>
      <p:bldP spid="4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484</Words>
  <Application>Microsoft Office PowerPoint</Application>
  <PresentationFormat>Экран (4:3)</PresentationFormat>
  <Paragraphs>62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Comic Sans MS</vt:lpstr>
      <vt:lpstr>Times New Roman</vt:lpstr>
      <vt:lpstr>Wingdings</vt:lpstr>
      <vt:lpstr>Тема Office</vt:lpstr>
      <vt:lpstr>Жылдыздар!   Жетекчиси:Байжигитова Динара Аткарган:Кадырбеков Айдар </vt:lpstr>
      <vt:lpstr>Теманын актуалдуулугу: Азыркы учурда илим техниканын өнүгүүсү менен адамдардын колу космоско жетип жатат. Дүйнɵ окумуштуулары, астрономдор «КОСМОСТО ЖАШОО БАРБЫ? – деген суроонун үстүндө ар кандай изилдөөлөрдү жүргүзүп, изилдеп жатышат.   </vt:lpstr>
      <vt:lpstr>Изилдɵɵнүн максаты: Космостун биз билбеген сырлары жɵнүндɵ изилдɵɵ, үйрɵнүү. Изилдɵɵ обьектиси: Жылдыздар</vt:lpstr>
      <vt:lpstr>Жылдыз  - </vt:lpstr>
      <vt:lpstr>Биринчи космонавт</vt:lpstr>
      <vt:lpstr>Презентация PowerPoint</vt:lpstr>
      <vt:lpstr>«Жылдыздар алардын температурасына жараша бɵлүнɵт.</vt:lpstr>
      <vt:lpstr>"Жылдыздар" көлөмү боюнча бири-биринен абдан айырмаланышат.   Гигант жана эң кичине карлик жылдыздары бар.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Жылдыздар дайыма орундарынан жылып, абалын ɵзгɵртүп турушат.</vt:lpstr>
      <vt:lpstr>Топ жылдыздар чоң жетиген жана кичи жетиген.</vt:lpstr>
      <vt:lpstr>Презентация PowerPoint</vt:lpstr>
      <vt:lpstr>Букачаар топ жылдызы</vt:lpstr>
      <vt:lpstr>Жылдыздуу асман – Улуу табият китеби.</vt:lpstr>
      <vt:lpstr>Корутунду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Oksana</dc:creator>
  <cp:lastModifiedBy>User</cp:lastModifiedBy>
  <cp:revision>80</cp:revision>
  <dcterms:created xsi:type="dcterms:W3CDTF">2012-06-23T13:16:44Z</dcterms:created>
  <dcterms:modified xsi:type="dcterms:W3CDTF">2022-02-15T16:45:49Z</dcterms:modified>
</cp:coreProperties>
</file>