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5" r:id="rId1"/>
  </p:sldMasterIdLst>
  <p:notesMasterIdLst>
    <p:notesMasterId r:id="rId37"/>
  </p:notesMasterIdLst>
  <p:sldIdLst>
    <p:sldId id="328" r:id="rId2"/>
    <p:sldId id="300" r:id="rId3"/>
    <p:sldId id="331" r:id="rId4"/>
    <p:sldId id="310" r:id="rId5"/>
    <p:sldId id="311" r:id="rId6"/>
    <p:sldId id="332" r:id="rId7"/>
    <p:sldId id="314" r:id="rId8"/>
    <p:sldId id="316" r:id="rId9"/>
    <p:sldId id="315" r:id="rId10"/>
    <p:sldId id="318" r:id="rId11"/>
    <p:sldId id="333" r:id="rId12"/>
    <p:sldId id="329" r:id="rId13"/>
    <p:sldId id="319" r:id="rId14"/>
    <p:sldId id="258" r:id="rId15"/>
    <p:sldId id="259" r:id="rId16"/>
    <p:sldId id="342" r:id="rId17"/>
    <p:sldId id="343" r:id="rId18"/>
    <p:sldId id="334" r:id="rId19"/>
    <p:sldId id="335" r:id="rId20"/>
    <p:sldId id="336" r:id="rId21"/>
    <p:sldId id="338" r:id="rId22"/>
    <p:sldId id="337" r:id="rId23"/>
    <p:sldId id="347" r:id="rId24"/>
    <p:sldId id="344" r:id="rId25"/>
    <p:sldId id="353" r:id="rId26"/>
    <p:sldId id="345" r:id="rId27"/>
    <p:sldId id="349" r:id="rId28"/>
    <p:sldId id="350" r:id="rId29"/>
    <p:sldId id="351" r:id="rId30"/>
    <p:sldId id="317" r:id="rId31"/>
    <p:sldId id="339" r:id="rId32"/>
    <p:sldId id="340" r:id="rId33"/>
    <p:sldId id="341" r:id="rId34"/>
    <p:sldId id="352" r:id="rId35"/>
    <p:sldId id="348"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24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3DD06F-D102-4E03-8FC3-930F0D2A0121}" type="datetimeFigureOut">
              <a:rPr lang="ru-RU" smtClean="0"/>
              <a:t>15.02.2022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155601-A37C-491C-BC19-35F0D30FF170}" type="slidenum">
              <a:rPr lang="ru-RU" smtClean="0"/>
              <a:t>‹#›</a:t>
            </a:fld>
            <a:endParaRPr lang="ru-RU"/>
          </a:p>
        </p:txBody>
      </p:sp>
    </p:spTree>
    <p:extLst>
      <p:ext uri="{BB962C8B-B14F-4D97-AF65-F5344CB8AC3E}">
        <p14:creationId xmlns:p14="http://schemas.microsoft.com/office/powerpoint/2010/main" val="2197707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A155601-A37C-491C-BC19-35F0D30FF170}" type="slidenum">
              <a:rPr lang="ru-RU" smtClean="0"/>
              <a:t>16</a:t>
            </a:fld>
            <a:endParaRPr lang="ru-RU"/>
          </a:p>
        </p:txBody>
      </p:sp>
    </p:spTree>
    <p:extLst>
      <p:ext uri="{BB962C8B-B14F-4D97-AF65-F5344CB8AC3E}">
        <p14:creationId xmlns:p14="http://schemas.microsoft.com/office/powerpoint/2010/main" val="41697456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983232" y="5037663"/>
            <a:ext cx="897467" cy="279400"/>
          </a:xfrm>
        </p:spPr>
        <p:txBody>
          <a:bodyPr/>
          <a:lstStyle/>
          <a:p>
            <a:fld id="{1160EA64-D806-43AC-9DF2-F8C432F32B4C}" type="datetimeFigureOut">
              <a:rPr lang="en-US" smtClean="0"/>
              <a:t>2/15/2022</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8A7A6979-0714-4377-B894-6BE4C2D6E202}"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3503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160EA64-D806-43AC-9DF2-F8C432F32B4C}" type="datetimeFigureOut">
              <a:rPr lang="en-US" smtClean="0"/>
              <a:t>2/15/2022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61000248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160EA64-D806-43AC-9DF2-F8C432F32B4C}" type="datetimeFigureOut">
              <a:rPr lang="en-US" smtClean="0"/>
              <a:t>2/15/2022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596542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160EA64-D806-43AC-9DF2-F8C432F32B4C}" type="datetimeFigureOut">
              <a:rPr lang="en-US" smtClean="0"/>
              <a:t>2/15/2022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461093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160EA64-D806-43AC-9DF2-F8C432F32B4C}" type="datetimeFigureOut">
              <a:rPr lang="en-US" smtClean="0"/>
              <a:t>2/15/2022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828274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160EA64-D806-43AC-9DF2-F8C432F32B4C}" type="datetimeFigureOut">
              <a:rPr lang="en-US" smtClean="0"/>
              <a:t>2/15/2022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08425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160EA64-D806-43AC-9DF2-F8C432F32B4C}" type="datetimeFigureOut">
              <a:rPr lang="en-US" smtClean="0"/>
              <a:t>2/15/2022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337941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2/15/2022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3538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2/15/2022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936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070A7B3-6521-4DCA-87E5-044747A908C1}" type="datetimeFigureOut">
              <a:rPr lang="en-US" smtClean="0"/>
              <a:t>2/15/2022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262580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160EA64-D806-43AC-9DF2-F8C432F32B4C}" type="datetimeFigureOut">
              <a:rPr lang="en-US" smtClean="0"/>
              <a:t>2/15/2022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0199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B134690-1557-4C89-A502-4959FE7FAD70}" type="datetimeFigureOut">
              <a:rPr lang="en-US" smtClean="0"/>
              <a:t>2/15/2022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533001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F7D4976-E339-4826-83B7-FBD03F55ECF8}" type="datetimeFigureOut">
              <a:rPr lang="en-US" smtClean="0"/>
              <a:t>2/15/2022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4326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2/15/2022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8821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2/15/2022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990693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1BE4249-C0D0-4B06-8692-E8BB871AF643}" type="datetimeFigureOut">
              <a:rPr lang="en-US" smtClean="0"/>
              <a:t>2/15/2022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2139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ru-RU" smtClean="0"/>
              <a:t>Образец заголовка</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42B0DB6-F5C7-45FB-8CF3-31B45F9C2DAC}" type="datetimeFigureOut">
              <a:rPr lang="en-US" smtClean="0"/>
              <a:t>2/15/2022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866846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9000" b="-9000"/>
          </a:stretch>
        </a:blipFill>
        <a:effectLst/>
      </p:bgPr>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160EA64-D806-43AC-9DF2-F8C432F32B4C}" type="datetimeFigureOut">
              <a:rPr lang="en-US" smtClean="0"/>
              <a:t>2/15/2022</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04418356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6.xml"/><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6508" y="1634837"/>
            <a:ext cx="9239121" cy="1569660"/>
          </a:xfrm>
          <a:prstGeom prst="rect">
            <a:avLst/>
          </a:prstGeom>
        </p:spPr>
        <p:txBody>
          <a:bodyPr wrap="square">
            <a:spAutoFit/>
          </a:bodyPr>
          <a:lstStyle/>
          <a:p>
            <a:r>
              <a:rPr lang="ru-RU" sz="4800" b="1" dirty="0" err="1">
                <a:solidFill>
                  <a:srgbClr val="7030A0"/>
                </a:solidFill>
                <a:latin typeface="Times New Roman" panose="02020603050405020304" pitchFamily="18" charset="0"/>
                <a:cs typeface="Times New Roman" panose="02020603050405020304" pitchFamily="18" charset="0"/>
              </a:rPr>
              <a:t>Долбоордук</a:t>
            </a:r>
            <a:r>
              <a:rPr lang="ru-RU" sz="4800" b="1" dirty="0">
                <a:solidFill>
                  <a:srgbClr val="7030A0"/>
                </a:solidFill>
                <a:latin typeface="Times New Roman" panose="02020603050405020304" pitchFamily="18" charset="0"/>
                <a:cs typeface="Times New Roman" panose="02020603050405020304" pitchFamily="18" charset="0"/>
              </a:rPr>
              <a:t> </a:t>
            </a:r>
            <a:r>
              <a:rPr lang="ky-KG" sz="4800" b="1" dirty="0" smtClean="0">
                <a:solidFill>
                  <a:srgbClr val="7030A0"/>
                </a:solidFill>
                <a:latin typeface="Times New Roman" panose="02020603050405020304" pitchFamily="18" charset="0"/>
                <a:cs typeface="Times New Roman" panose="02020603050405020304" pitchFamily="18" charset="0"/>
              </a:rPr>
              <a:t>иштин</a:t>
            </a:r>
            <a:r>
              <a:rPr lang="ru-RU" sz="4800" b="1" dirty="0" smtClean="0">
                <a:solidFill>
                  <a:srgbClr val="7030A0"/>
                </a:solidFill>
                <a:latin typeface="Times New Roman" panose="02020603050405020304" pitchFamily="18" charset="0"/>
                <a:cs typeface="Times New Roman" panose="02020603050405020304" pitchFamily="18" charset="0"/>
              </a:rPr>
              <a:t> </a:t>
            </a:r>
            <a:r>
              <a:rPr lang="ru-RU" sz="4800" b="1" dirty="0" err="1">
                <a:solidFill>
                  <a:srgbClr val="7030A0"/>
                </a:solidFill>
                <a:latin typeface="Times New Roman" panose="02020603050405020304" pitchFamily="18" charset="0"/>
                <a:cs typeface="Times New Roman" panose="02020603050405020304" pitchFamily="18" charset="0"/>
              </a:rPr>
              <a:t>темасы</a:t>
            </a:r>
            <a:r>
              <a:rPr lang="ru-RU" sz="4800" b="1" dirty="0">
                <a:solidFill>
                  <a:srgbClr val="7030A0"/>
                </a:solidFill>
                <a:latin typeface="Times New Roman" panose="02020603050405020304" pitchFamily="18" charset="0"/>
                <a:cs typeface="Times New Roman" panose="02020603050405020304" pitchFamily="18" charset="0"/>
              </a:rPr>
              <a:t>:</a:t>
            </a:r>
          </a:p>
          <a:p>
            <a:r>
              <a:rPr lang="ru-RU" sz="4800" b="1" dirty="0">
                <a:solidFill>
                  <a:srgbClr val="7030A0"/>
                </a:solidFill>
                <a:latin typeface="Times New Roman" panose="02020603050405020304" pitchFamily="18" charset="0"/>
                <a:cs typeface="Times New Roman" panose="02020603050405020304" pitchFamily="18" charset="0"/>
              </a:rPr>
              <a:t>«</a:t>
            </a:r>
            <a:r>
              <a:rPr lang="ru-RU" sz="4800" b="1" dirty="0" err="1">
                <a:solidFill>
                  <a:srgbClr val="7030A0"/>
                </a:solidFill>
                <a:latin typeface="Times New Roman" panose="02020603050405020304" pitchFamily="18" charset="0"/>
                <a:cs typeface="Times New Roman" panose="02020603050405020304" pitchFamily="18" charset="0"/>
              </a:rPr>
              <a:t>Француздардын</a:t>
            </a:r>
            <a:r>
              <a:rPr lang="ru-RU" sz="4800" b="1" dirty="0">
                <a:solidFill>
                  <a:srgbClr val="7030A0"/>
                </a:solidFill>
                <a:latin typeface="Times New Roman" panose="02020603050405020304" pitchFamily="18" charset="0"/>
                <a:cs typeface="Times New Roman" panose="02020603050405020304" pitchFamily="18" charset="0"/>
              </a:rPr>
              <a:t> сыр </a:t>
            </a:r>
            <a:r>
              <a:rPr lang="ru-RU" sz="4800" b="1" dirty="0" err="1" smtClean="0">
                <a:solidFill>
                  <a:srgbClr val="7030A0"/>
                </a:solidFill>
                <a:latin typeface="Times New Roman" panose="02020603050405020304" pitchFamily="18" charset="0"/>
                <a:cs typeface="Times New Roman" panose="02020603050405020304" pitchFamily="18" charset="0"/>
              </a:rPr>
              <a:t>дүйнөсү</a:t>
            </a:r>
            <a:r>
              <a:rPr lang="ru-RU" sz="4800" b="1" dirty="0" smtClean="0">
                <a:solidFill>
                  <a:srgbClr val="7030A0"/>
                </a:solidFill>
                <a:latin typeface="Times New Roman" panose="02020603050405020304" pitchFamily="18" charset="0"/>
                <a:cs typeface="Times New Roman" panose="02020603050405020304" pitchFamily="18" charset="0"/>
              </a:rPr>
              <a:t>»</a:t>
            </a:r>
            <a:endParaRPr lang="ru-RU" sz="4800" b="1" dirty="0"/>
          </a:p>
        </p:txBody>
      </p:sp>
      <p:sp>
        <p:nvSpPr>
          <p:cNvPr id="3" name="Прямоугольник 2"/>
          <p:cNvSpPr/>
          <p:nvPr/>
        </p:nvSpPr>
        <p:spPr>
          <a:xfrm>
            <a:off x="1995055" y="3701718"/>
            <a:ext cx="7426036" cy="1846659"/>
          </a:xfrm>
          <a:prstGeom prst="rect">
            <a:avLst/>
          </a:prstGeom>
        </p:spPr>
        <p:txBody>
          <a:bodyPr wrap="square">
            <a:spAutoFit/>
          </a:bodyPr>
          <a:lstStyle/>
          <a:p>
            <a:r>
              <a:rPr lang="ru-RU" sz="2400" b="1" dirty="0" err="1">
                <a:solidFill>
                  <a:srgbClr val="FF0000"/>
                </a:solidFill>
                <a:latin typeface="Times New Roman" panose="02020603050405020304" pitchFamily="18" charset="0"/>
                <a:cs typeface="Times New Roman" panose="02020603050405020304" pitchFamily="18" charset="0"/>
              </a:rPr>
              <a:t>Жетекчиси</a:t>
            </a:r>
            <a:r>
              <a:rPr lang="ru-RU" sz="2400" b="1" dirty="0">
                <a:solidFill>
                  <a:srgbClr val="FF0000"/>
                </a:solidFill>
                <a:latin typeface="Times New Roman" panose="02020603050405020304" pitchFamily="18" charset="0"/>
                <a:cs typeface="Times New Roman" panose="02020603050405020304" pitchFamily="18" charset="0"/>
              </a:rPr>
              <a:t>:     </a:t>
            </a:r>
            <a:r>
              <a:rPr lang="ru-RU" sz="2400" b="1" dirty="0" err="1">
                <a:solidFill>
                  <a:srgbClr val="FF0000"/>
                </a:solidFill>
                <a:latin typeface="Times New Roman" panose="02020603050405020304" pitchFamily="18" charset="0"/>
                <a:cs typeface="Times New Roman" panose="02020603050405020304" pitchFamily="18" charset="0"/>
              </a:rPr>
              <a:t>Абдылдаева</a:t>
            </a:r>
            <a:r>
              <a:rPr lang="ru-RU" sz="2400" b="1" dirty="0">
                <a:solidFill>
                  <a:srgbClr val="FF0000"/>
                </a:solidFill>
                <a:latin typeface="Times New Roman" panose="02020603050405020304" pitchFamily="18" charset="0"/>
                <a:cs typeface="Times New Roman" panose="02020603050405020304" pitchFamily="18" charset="0"/>
              </a:rPr>
              <a:t> Р.А.
</a:t>
            </a:r>
            <a:r>
              <a:rPr lang="ru-RU" sz="2400" b="1" dirty="0" err="1">
                <a:solidFill>
                  <a:srgbClr val="FF0000"/>
                </a:solidFill>
                <a:latin typeface="Times New Roman" panose="02020603050405020304" pitchFamily="18" charset="0"/>
                <a:cs typeface="Times New Roman" panose="02020603050405020304" pitchFamily="18" charset="0"/>
              </a:rPr>
              <a:t>Аткаргандар</a:t>
            </a:r>
            <a:r>
              <a:rPr lang="ru-RU" sz="2400" b="1" dirty="0">
                <a:solidFill>
                  <a:srgbClr val="FF0000"/>
                </a:solidFill>
                <a:latin typeface="Times New Roman" panose="02020603050405020304" pitchFamily="18" charset="0"/>
                <a:cs typeface="Times New Roman" panose="02020603050405020304" pitchFamily="18" charset="0"/>
              </a:rPr>
              <a:t>: </a:t>
            </a:r>
            <a:r>
              <a:rPr lang="ru-RU" sz="2400" b="1" dirty="0" err="1">
                <a:solidFill>
                  <a:srgbClr val="FF0000"/>
                </a:solidFill>
                <a:latin typeface="Times New Roman" panose="02020603050405020304" pitchFamily="18" charset="0"/>
                <a:cs typeface="Times New Roman" panose="02020603050405020304" pitchFamily="18" charset="0"/>
              </a:rPr>
              <a:t>Сагынбаева</a:t>
            </a:r>
            <a:r>
              <a:rPr lang="ru-RU" sz="2400" b="1" dirty="0">
                <a:solidFill>
                  <a:srgbClr val="FF0000"/>
                </a:solidFill>
                <a:latin typeface="Times New Roman" panose="02020603050405020304" pitchFamily="18" charset="0"/>
                <a:cs typeface="Times New Roman" panose="02020603050405020304" pitchFamily="18" charset="0"/>
              </a:rPr>
              <a:t> А.</a:t>
            </a:r>
            <a:endParaRPr lang="ru-RU" sz="2400" b="1" dirty="0" smtClean="0">
              <a:solidFill>
                <a:srgbClr val="FF0000"/>
              </a:solidFill>
              <a:latin typeface="Times New Roman" panose="02020603050405020304" pitchFamily="18" charset="0"/>
              <a:cs typeface="Times New Roman" panose="02020603050405020304" pitchFamily="18" charset="0"/>
            </a:endParaRPr>
          </a:p>
          <a:p>
            <a:r>
              <a:rPr lang="ru-RU" sz="2400" b="1" dirty="0" smtClean="0">
                <a:solidFill>
                  <a:srgbClr val="FF0000"/>
                </a:solidFill>
                <a:latin typeface="Times New Roman" panose="02020603050405020304" pitchFamily="18" charset="0"/>
                <a:cs typeface="Times New Roman" panose="02020603050405020304" pitchFamily="18" charset="0"/>
              </a:rPr>
              <a:t>                          </a:t>
            </a:r>
            <a:r>
              <a:rPr lang="ru-RU" sz="2400" b="1" dirty="0" err="1" smtClean="0">
                <a:solidFill>
                  <a:srgbClr val="FF0000"/>
                </a:solidFill>
                <a:latin typeface="Times New Roman" panose="02020603050405020304" pitchFamily="18" charset="0"/>
                <a:cs typeface="Times New Roman" panose="02020603050405020304" pitchFamily="18" charset="0"/>
              </a:rPr>
              <a:t>Кудайбергенова</a:t>
            </a:r>
            <a:r>
              <a:rPr lang="ru-RU" sz="2400" b="1" dirty="0" smtClean="0">
                <a:solidFill>
                  <a:srgbClr val="FF0000"/>
                </a:solidFill>
                <a:latin typeface="Times New Roman" panose="02020603050405020304" pitchFamily="18" charset="0"/>
                <a:cs typeface="Times New Roman" panose="02020603050405020304" pitchFamily="18" charset="0"/>
              </a:rPr>
              <a:t> </a:t>
            </a:r>
            <a:r>
              <a:rPr lang="ru-RU" sz="2400" b="1" dirty="0">
                <a:solidFill>
                  <a:srgbClr val="FF0000"/>
                </a:solidFill>
                <a:latin typeface="Times New Roman" panose="02020603050405020304" pitchFamily="18" charset="0"/>
                <a:cs typeface="Times New Roman" panose="02020603050405020304" pitchFamily="18" charset="0"/>
              </a:rPr>
              <a:t>К</a:t>
            </a:r>
            <a:endParaRPr lang="ru-RU" sz="2400" b="1" dirty="0" smtClean="0">
              <a:solidFill>
                <a:srgbClr val="FF0000"/>
              </a:solidFill>
              <a:latin typeface="Times New Roman" panose="02020603050405020304" pitchFamily="18" charset="0"/>
              <a:cs typeface="Times New Roman" panose="02020603050405020304" pitchFamily="18" charset="0"/>
            </a:endParaRPr>
          </a:p>
          <a:p>
            <a:r>
              <a:rPr lang="ru-RU" sz="2400" b="1" dirty="0" smtClean="0">
                <a:solidFill>
                  <a:srgbClr val="FF0000"/>
                </a:solidFill>
                <a:latin typeface="Times New Roman" panose="02020603050405020304" pitchFamily="18" charset="0"/>
                <a:cs typeface="Times New Roman" panose="02020603050405020304" pitchFamily="18" charset="0"/>
              </a:rPr>
              <a:t>                           </a:t>
            </a:r>
          </a:p>
          <a:p>
            <a:endParaRPr lang="ru-RU"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8480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err="1" smtClean="0">
                <a:solidFill>
                  <a:srgbClr val="7030A0"/>
                </a:solidFill>
                <a:latin typeface="Times New Roman" panose="02020603050405020304" pitchFamily="18" charset="0"/>
                <a:cs typeface="Times New Roman" panose="02020603050405020304" pitchFamily="18" charset="0"/>
              </a:rPr>
              <a:t>Сырды</a:t>
            </a:r>
            <a:r>
              <a:rPr lang="ru-RU" b="1" dirty="0" smtClean="0">
                <a:solidFill>
                  <a:srgbClr val="7030A0"/>
                </a:solidFill>
                <a:latin typeface="Times New Roman" panose="02020603050405020304" pitchFamily="18" charset="0"/>
                <a:cs typeface="Times New Roman" panose="02020603050405020304" pitchFamily="18" charset="0"/>
              </a:rPr>
              <a:t> </a:t>
            </a:r>
            <a:r>
              <a:rPr lang="ru-RU" b="1" dirty="0" err="1" smtClean="0">
                <a:solidFill>
                  <a:srgbClr val="7030A0"/>
                </a:solidFill>
                <a:latin typeface="Times New Roman" panose="02020603050405020304" pitchFamily="18" charset="0"/>
                <a:cs typeface="Times New Roman" panose="02020603050405020304" pitchFamily="18" charset="0"/>
              </a:rPr>
              <a:t>кесүүчү</a:t>
            </a:r>
            <a:r>
              <a:rPr lang="ru-RU" b="1" dirty="0" smtClean="0">
                <a:solidFill>
                  <a:srgbClr val="7030A0"/>
                </a:solidFill>
                <a:latin typeface="Times New Roman" panose="02020603050405020304" pitchFamily="18" charset="0"/>
                <a:cs typeface="Times New Roman" panose="02020603050405020304" pitchFamily="18" charset="0"/>
              </a:rPr>
              <a:t> </a:t>
            </a:r>
            <a:r>
              <a:rPr lang="ru-RU" b="1" dirty="0" err="1" smtClean="0">
                <a:solidFill>
                  <a:srgbClr val="7030A0"/>
                </a:solidFill>
                <a:latin typeface="Times New Roman" panose="02020603050405020304" pitchFamily="18" charset="0"/>
                <a:cs typeface="Times New Roman" panose="02020603050405020304" pitchFamily="18" charset="0"/>
              </a:rPr>
              <a:t>приборлор</a:t>
            </a:r>
            <a:endParaRPr lang="ru-RU" b="1" dirty="0">
              <a:solidFill>
                <a:srgbClr val="7030A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a:xfrm>
            <a:off x="1295402" y="2554967"/>
            <a:ext cx="4301974" cy="3315481"/>
          </a:xfrm>
        </p:spPr>
        <p:txBody>
          <a:bodyPr>
            <a:normAutofit fontScale="77500" lnSpcReduction="20000"/>
          </a:bodyPr>
          <a:lstStyle/>
          <a:p>
            <a:r>
              <a:rPr lang="ky-KG" dirty="0" smtClean="0">
                <a:solidFill>
                  <a:srgbClr val="002060"/>
                </a:solidFill>
                <a:latin typeface="Times New Roman" panose="02020603050405020304" pitchFamily="18" charset="0"/>
                <a:cs typeface="Times New Roman" panose="02020603050405020304" pitchFamily="18" charset="0"/>
              </a:rPr>
              <a:t>Сырды кесүүчү атайын  приборлор-сырды кесүүдө кооздук  гана бербестен  сырдын формасын сактоого да абдан жардам берет.</a:t>
            </a:r>
          </a:p>
          <a:p>
            <a:r>
              <a:rPr lang="ky-KG" dirty="0" smtClean="0">
                <a:solidFill>
                  <a:srgbClr val="002060"/>
                </a:solidFill>
                <a:latin typeface="Times New Roman" panose="02020603050405020304" pitchFamily="18" charset="0"/>
                <a:cs typeface="Times New Roman" panose="02020603050405020304" pitchFamily="18" charset="0"/>
              </a:rPr>
              <a:t>Кадимки бычактар менен сыр кесүүгө болбойт.</a:t>
            </a:r>
          </a:p>
          <a:p>
            <a:r>
              <a:rPr lang="ky-KG" dirty="0" smtClean="0">
                <a:solidFill>
                  <a:srgbClr val="002060"/>
                </a:solidFill>
                <a:latin typeface="Times New Roman" panose="02020603050405020304" pitchFamily="18" charset="0"/>
                <a:cs typeface="Times New Roman" panose="02020603050405020304" pitchFamily="18" charset="0"/>
              </a:rPr>
              <a:t>Сырды туура кесүү- сырдын чыныгы нукура даамын жоготпоого, б.а. сезүүгө жардам берет.</a:t>
            </a:r>
          </a:p>
          <a:p>
            <a:r>
              <a:rPr lang="ky-KG" dirty="0" smtClean="0">
                <a:solidFill>
                  <a:srgbClr val="002060"/>
                </a:solidFill>
                <a:latin typeface="Times New Roman" panose="02020603050405020304" pitchFamily="18" charset="0"/>
                <a:cs typeface="Times New Roman" panose="02020603050405020304" pitchFamily="18" charset="0"/>
              </a:rPr>
              <a:t>Сырды кесүүдө атайын жыгач тактайларды колдонуу керек.</a:t>
            </a:r>
            <a:endParaRPr lang="ru-RU" dirty="0">
              <a:solidFill>
                <a:srgbClr val="002060"/>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3685" y="2554966"/>
            <a:ext cx="5329424" cy="3315482"/>
          </a:xfrm>
          <a:prstGeom prst="rect">
            <a:avLst/>
          </a:prstGeom>
        </p:spPr>
      </p:pic>
    </p:spTree>
    <p:extLst>
      <p:ext uri="{BB962C8B-B14F-4D97-AF65-F5344CB8AC3E}">
        <p14:creationId xmlns:p14="http://schemas.microsoft.com/office/powerpoint/2010/main" val="21553649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7">
            <a:extLst>
              <a:ext uri="{FF2B5EF4-FFF2-40B4-BE49-F238E27FC236}">
                <a16:creationId xmlns:a16="http://schemas.microsoft.com/office/drawing/2014/main" id="{58815C82-132C-9F4A-93E6-4FDD1BC60B57}"/>
              </a:ext>
            </a:extLst>
          </p:cNvPr>
          <p:cNvPicPr>
            <a:picLocks noChangeAspect="1"/>
          </p:cNvPicPr>
          <p:nvPr/>
        </p:nvPicPr>
        <p:blipFill>
          <a:blip r:embed="rId2"/>
          <a:stretch>
            <a:fillRect/>
          </a:stretch>
        </p:blipFill>
        <p:spPr>
          <a:xfrm>
            <a:off x="6155140" y="856130"/>
            <a:ext cx="5194750" cy="2514867"/>
          </a:xfrm>
          <a:prstGeom prst="rect">
            <a:avLst/>
          </a:prstGeom>
          <a:ln w="228600" cap="sq" cmpd="thickThin">
            <a:solidFill>
              <a:srgbClr val="000000"/>
            </a:solidFill>
            <a:prstDash val="solid"/>
            <a:miter lim="800000"/>
          </a:ln>
          <a:effectLst>
            <a:innerShdw blurRad="76200">
              <a:srgbClr val="000000"/>
            </a:innerShdw>
          </a:effectLst>
        </p:spPr>
      </p:pic>
      <p:pic>
        <p:nvPicPr>
          <p:cNvPr id="3" name="Рисунок 5">
            <a:extLst>
              <a:ext uri="{FF2B5EF4-FFF2-40B4-BE49-F238E27FC236}">
                <a16:creationId xmlns:a16="http://schemas.microsoft.com/office/drawing/2014/main" id="{5FDBEC05-41AD-E54C-83D8-6E7D8BF02AFD}"/>
              </a:ext>
            </a:extLst>
          </p:cNvPr>
          <p:cNvPicPr>
            <a:picLocks noChangeAspect="1"/>
          </p:cNvPicPr>
          <p:nvPr/>
        </p:nvPicPr>
        <p:blipFill>
          <a:blip r:embed="rId3"/>
          <a:stretch>
            <a:fillRect/>
          </a:stretch>
        </p:blipFill>
        <p:spPr>
          <a:xfrm>
            <a:off x="859809" y="856131"/>
            <a:ext cx="4804012" cy="2514866"/>
          </a:xfrm>
          <a:prstGeom prst="rect">
            <a:avLst/>
          </a:prstGeom>
          <a:ln w="228600" cap="sq" cmpd="thickThin">
            <a:solidFill>
              <a:srgbClr val="000000"/>
            </a:solidFill>
            <a:prstDash val="solid"/>
            <a:miter lim="800000"/>
          </a:ln>
          <a:effectLst>
            <a:innerShdw blurRad="76200">
              <a:srgbClr val="000000"/>
            </a:innerShdw>
          </a:effectLst>
        </p:spPr>
      </p:pic>
      <p:pic>
        <p:nvPicPr>
          <p:cNvPr id="4" name="Рисунок 6">
            <a:extLst>
              <a:ext uri="{FF2B5EF4-FFF2-40B4-BE49-F238E27FC236}">
                <a16:creationId xmlns:a16="http://schemas.microsoft.com/office/drawing/2014/main" id="{E9A3695C-2C8C-EE49-A30A-3DFB80403C25}"/>
              </a:ext>
            </a:extLst>
          </p:cNvPr>
          <p:cNvPicPr>
            <a:picLocks noChangeAspect="1"/>
          </p:cNvPicPr>
          <p:nvPr/>
        </p:nvPicPr>
        <p:blipFill>
          <a:blip r:embed="rId4"/>
          <a:stretch>
            <a:fillRect/>
          </a:stretch>
        </p:blipFill>
        <p:spPr>
          <a:xfrm>
            <a:off x="6155140" y="3848669"/>
            <a:ext cx="5194750" cy="2197287"/>
          </a:xfrm>
          <a:prstGeom prst="rect">
            <a:avLst/>
          </a:prstGeom>
          <a:ln w="228600" cap="sq" cmpd="thickThin">
            <a:solidFill>
              <a:srgbClr val="000000"/>
            </a:solidFill>
            <a:prstDash val="solid"/>
            <a:miter lim="800000"/>
          </a:ln>
          <a:effectLst>
            <a:innerShdw blurRad="76200">
              <a:srgbClr val="000000"/>
            </a:innerShdw>
          </a:effectLst>
        </p:spPr>
      </p:pic>
      <p:pic>
        <p:nvPicPr>
          <p:cNvPr id="5" name="Рисунок 4">
            <a:extLst>
              <a:ext uri="{FF2B5EF4-FFF2-40B4-BE49-F238E27FC236}">
                <a16:creationId xmlns:a16="http://schemas.microsoft.com/office/drawing/2014/main" id="{07FD0992-0B73-8F4B-BC8E-C9819F06EC48}"/>
              </a:ext>
            </a:extLst>
          </p:cNvPr>
          <p:cNvPicPr>
            <a:picLocks noChangeAspect="1"/>
          </p:cNvPicPr>
          <p:nvPr/>
        </p:nvPicPr>
        <p:blipFill>
          <a:blip r:embed="rId5"/>
          <a:stretch>
            <a:fillRect/>
          </a:stretch>
        </p:blipFill>
        <p:spPr>
          <a:xfrm>
            <a:off x="859809" y="3848669"/>
            <a:ext cx="4804012" cy="2197287"/>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5722534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0504" y="748145"/>
            <a:ext cx="4286135" cy="5403273"/>
          </a:xfrm>
          <a:prstGeom prst="rect">
            <a:avLst/>
          </a:prstGeom>
        </p:spPr>
      </p:pic>
      <p:sp>
        <p:nvSpPr>
          <p:cNvPr id="3" name="TextBox 2"/>
          <p:cNvSpPr txBox="1"/>
          <p:nvPr/>
        </p:nvSpPr>
        <p:spPr>
          <a:xfrm>
            <a:off x="833961" y="0"/>
            <a:ext cx="5836544" cy="4308872"/>
          </a:xfrm>
          <a:prstGeom prst="rect">
            <a:avLst/>
          </a:prstGeom>
          <a:noFill/>
        </p:spPr>
        <p:txBody>
          <a:bodyPr wrap="square" rtlCol="0">
            <a:spAutoFit/>
          </a:bodyPr>
          <a:lstStyle/>
          <a:p>
            <a:endParaRPr lang="ru-RU" sz="4400" b="1" dirty="0" smtClean="0">
              <a:solidFill>
                <a:srgbClr val="FF0000"/>
              </a:solidFill>
              <a:latin typeface="Times New Roman" panose="02020603050405020304" pitchFamily="18" charset="0"/>
              <a:cs typeface="Times New Roman" panose="02020603050405020304" pitchFamily="18" charset="0"/>
            </a:endParaRPr>
          </a:p>
          <a:p>
            <a:r>
              <a:rPr lang="ky-KG" sz="2000" b="1" dirty="0" smtClean="0">
                <a:solidFill>
                  <a:srgbClr val="FF0000"/>
                </a:solidFill>
                <a:latin typeface="Times New Roman" panose="02020603050405020304" pitchFamily="18" charset="0"/>
                <a:cs typeface="Times New Roman" panose="02020603050405020304" pitchFamily="18" charset="0"/>
              </a:rPr>
              <a:t>Сырды кесүүдөгү өзгөчө эрежелери</a:t>
            </a:r>
          </a:p>
          <a:p>
            <a:r>
              <a:rPr lang="ky-KG" sz="2000" b="1" dirty="0">
                <a:solidFill>
                  <a:srgbClr val="00B050"/>
                </a:solidFill>
                <a:latin typeface="Times New Roman" panose="02020603050405020304" pitchFamily="18" charset="0"/>
                <a:cs typeface="Times New Roman" panose="02020603050405020304" pitchFamily="18" charset="0"/>
              </a:rPr>
              <a:t> </a:t>
            </a:r>
            <a:r>
              <a:rPr lang="ky-KG" sz="2000" b="1" dirty="0" smtClean="0">
                <a:solidFill>
                  <a:srgbClr val="00B050"/>
                </a:solidFill>
                <a:latin typeface="Times New Roman" panose="02020603050405020304" pitchFamily="18" charset="0"/>
                <a:cs typeface="Times New Roman" panose="02020603050405020304" pitchFamily="18" charset="0"/>
              </a:rPr>
              <a:t>   Сыр жеп-ичүү жүздөгөн жылдардан бери сакталып келе жатат. Сырды кесүү жана аны туура тейлөө боюнча билимдерди ашпозчулар муундан муунга өткөрүп келишкен. Француздар дагы деле болсо кесүүдөгү каада салтты карманууга аракет кылышат.</a:t>
            </a:r>
            <a:endParaRPr lang="ru-RU" sz="2000" b="1" dirty="0">
              <a:solidFill>
                <a:srgbClr val="00B050"/>
              </a:solidFill>
              <a:latin typeface="Times New Roman" panose="02020603050405020304" pitchFamily="18" charset="0"/>
              <a:cs typeface="Times New Roman" panose="02020603050405020304" pitchFamily="18" charset="0"/>
            </a:endParaRPr>
          </a:p>
          <a:p>
            <a:endParaRPr lang="ru-RU" dirty="0" smtClean="0"/>
          </a:p>
          <a:p>
            <a:endParaRPr lang="ru-RU" dirty="0"/>
          </a:p>
          <a:p>
            <a:endParaRPr lang="ru-RU" dirty="0" smtClean="0"/>
          </a:p>
          <a:p>
            <a:endParaRPr lang="ru-RU" dirty="0"/>
          </a:p>
          <a:p>
            <a:endParaRPr lang="ru-RU" dirty="0"/>
          </a:p>
        </p:txBody>
      </p:sp>
      <p:pic>
        <p:nvPicPr>
          <p:cNvPr id="4" name="Рисунок 7">
            <a:extLst>
              <a:ext uri="{FF2B5EF4-FFF2-40B4-BE49-F238E27FC236}">
                <a16:creationId xmlns:a16="http://schemas.microsoft.com/office/drawing/2014/main" id="{A734C70C-5A47-3548-B259-39159118003E}"/>
              </a:ext>
            </a:extLst>
          </p:cNvPr>
          <p:cNvPicPr>
            <a:picLocks noChangeAspect="1"/>
          </p:cNvPicPr>
          <p:nvPr/>
        </p:nvPicPr>
        <p:blipFill>
          <a:blip r:embed="rId3"/>
          <a:stretch>
            <a:fillRect/>
          </a:stretch>
        </p:blipFill>
        <p:spPr>
          <a:xfrm>
            <a:off x="1065974" y="3196710"/>
            <a:ext cx="5167745" cy="278100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1351941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90256" y="498763"/>
            <a:ext cx="8918306" cy="775855"/>
          </a:xfrm>
        </p:spPr>
        <p:txBody>
          <a:bodyPr>
            <a:noAutofit/>
          </a:bodyPr>
          <a:lstStyle/>
          <a:p>
            <a:r>
              <a:rPr lang="ky-KG" sz="3200" b="1" dirty="0" smtClean="0">
                <a:solidFill>
                  <a:srgbClr val="FF0000"/>
                </a:solidFill>
                <a:latin typeface="Times New Roman" panose="02020603050405020304" pitchFamily="18" charset="0"/>
                <a:cs typeface="Times New Roman" panose="02020603050405020304" pitchFamily="18" charset="0"/>
              </a:rPr>
              <a:t>Сыр тууралуу кызыктуу маалыматтар</a:t>
            </a:r>
            <a:endParaRPr lang="ru-RU" sz="3200" b="1" dirty="0">
              <a:solidFill>
                <a:srgbClr val="FF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a:xfrm>
            <a:off x="746078" y="1468582"/>
            <a:ext cx="4835857" cy="4821380"/>
          </a:xfrm>
        </p:spPr>
        <p:txBody>
          <a:bodyPr>
            <a:normAutofit fontScale="70000" lnSpcReduction="20000"/>
          </a:bodyPr>
          <a:lstStyle/>
          <a:p>
            <a:r>
              <a:rPr lang="ky-KG" sz="2600" b="1" dirty="0" smtClean="0">
                <a:solidFill>
                  <a:srgbClr val="002060"/>
                </a:solidFill>
                <a:latin typeface="Times New Roman" panose="02020603050405020304" pitchFamily="18" charset="0"/>
                <a:cs typeface="Times New Roman" panose="02020603050405020304" pitchFamily="18" charset="0"/>
              </a:rPr>
              <a:t>Эң биринчи сыр качан жана кайда жасалганын эч ким айта албайт.Египетте байыркы Месопотамияда миңдеген жылдар мурун эле сырды жасашкан.</a:t>
            </a:r>
          </a:p>
          <a:p>
            <a:r>
              <a:rPr lang="ky-KG" sz="2600" b="1" dirty="0">
                <a:solidFill>
                  <a:srgbClr val="002060"/>
                </a:solidFill>
                <a:latin typeface="Times New Roman" panose="02020603050405020304" pitchFamily="18" charset="0"/>
                <a:cs typeface="Times New Roman" panose="02020603050405020304" pitchFamily="18" charset="0"/>
              </a:rPr>
              <a:t> </a:t>
            </a:r>
            <a:r>
              <a:rPr lang="ky-KG" sz="2600" b="1" dirty="0" smtClean="0">
                <a:solidFill>
                  <a:srgbClr val="002060"/>
                </a:solidFill>
                <a:latin typeface="Times New Roman" panose="02020603050405020304" pitchFamily="18" charset="0"/>
                <a:cs typeface="Times New Roman" panose="02020603050405020304" pitchFamily="18" charset="0"/>
              </a:rPr>
              <a:t>1 кг сыр жасоо үчүн 10 литр сүт сарпталат.</a:t>
            </a:r>
          </a:p>
          <a:p>
            <a:r>
              <a:rPr lang="ky-KG" sz="2600" b="1" dirty="0" smtClean="0">
                <a:solidFill>
                  <a:srgbClr val="002060"/>
                </a:solidFill>
                <a:latin typeface="Times New Roman" panose="02020603050405020304" pitchFamily="18" charset="0"/>
                <a:cs typeface="Times New Roman" panose="02020603050405020304" pitchFamily="18" charset="0"/>
              </a:rPr>
              <a:t>Британдык Королева Виктория турмушка чыкканда салмагы 450 кг  чеддер-сыр белекке  тартууланган.</a:t>
            </a:r>
          </a:p>
          <a:p>
            <a:r>
              <a:rPr lang="ky-KG" sz="2600" b="1" dirty="0" smtClean="0">
                <a:solidFill>
                  <a:srgbClr val="002060"/>
                </a:solidFill>
                <a:latin typeface="Times New Roman" panose="02020603050405020304" pitchFamily="18" charset="0"/>
                <a:cs typeface="Times New Roman" panose="02020603050405020304" pitchFamily="18" charset="0"/>
              </a:rPr>
              <a:t>Эң гигант сыр Канадада жасалган . Анын салмагы 26 тонна,узундугу 10 метр болгон жана 200 тоннадан ашык сүт сарпталган.</a:t>
            </a:r>
          </a:p>
          <a:p>
            <a:r>
              <a:rPr lang="ky-KG" sz="2600" b="1" dirty="0" smtClean="0">
                <a:solidFill>
                  <a:srgbClr val="002060"/>
                </a:solidFill>
                <a:latin typeface="Times New Roman" panose="02020603050405020304" pitchFamily="18" charset="0"/>
                <a:cs typeface="Times New Roman" panose="02020603050405020304" pitchFamily="18" charset="0"/>
              </a:rPr>
              <a:t>Жылына 20 млн тонна сырдын ар кандай түрү Европада (Франция, Германия, Италия, Нидерланды) жана АКШ да жасалат.</a:t>
            </a:r>
          </a:p>
          <a:p>
            <a:endParaRPr lang="ru-RU" b="1" dirty="0">
              <a:solidFill>
                <a:srgbClr val="002060"/>
              </a:solidFill>
            </a:endParaRPr>
          </a:p>
        </p:txBody>
      </p:sp>
      <p:sp>
        <p:nvSpPr>
          <p:cNvPr id="4" name="Объект 3"/>
          <p:cNvSpPr>
            <a:spLocks noGrp="1"/>
          </p:cNvSpPr>
          <p:nvPr>
            <p:ph sz="half" idx="2"/>
          </p:nvPr>
        </p:nvSpPr>
        <p:spPr>
          <a:xfrm>
            <a:off x="5777345" y="1468582"/>
            <a:ext cx="5666510" cy="4821380"/>
          </a:xfrm>
        </p:spPr>
        <p:txBody>
          <a:bodyPr>
            <a:normAutofit fontScale="70000" lnSpcReduction="20000"/>
          </a:bodyPr>
          <a:lstStyle/>
          <a:p>
            <a:r>
              <a:rPr lang="ky-KG" b="1" dirty="0" smtClean="0">
                <a:solidFill>
                  <a:srgbClr val="002060"/>
                </a:solidFill>
                <a:latin typeface="Times New Roman" panose="02020603050405020304" pitchFamily="18" charset="0"/>
                <a:cs typeface="Times New Roman" panose="02020603050405020304" pitchFamily="18" charset="0"/>
              </a:rPr>
              <a:t>Дүйнө жүзүнө эң таанымал  жана эң популярдуу сыр бул- италиялык моцарелла сыры. Бул сыр кулинарияда  жана пицца жасоодо кеңири колдонулат.</a:t>
            </a:r>
          </a:p>
          <a:p>
            <a:r>
              <a:rPr lang="ky-KG" b="1" dirty="0" smtClean="0">
                <a:solidFill>
                  <a:srgbClr val="002060"/>
                </a:solidFill>
                <a:latin typeface="Times New Roman" panose="02020603050405020304" pitchFamily="18" charset="0"/>
                <a:cs typeface="Times New Roman" panose="02020603050405020304" pitchFamily="18" charset="0"/>
              </a:rPr>
              <a:t>2005 –жылдагы изилдөөлөр боюнча сыр  стрессти азайтып, уйкуну  кандырууга чоң жардам берет.</a:t>
            </a:r>
          </a:p>
          <a:p>
            <a:r>
              <a:rPr lang="ky-KG" b="1" dirty="0" smtClean="0">
                <a:solidFill>
                  <a:srgbClr val="002060"/>
                </a:solidFill>
                <a:latin typeface="Times New Roman" panose="02020603050405020304" pitchFamily="18" charset="0"/>
                <a:cs typeface="Times New Roman" panose="02020603050405020304" pitchFamily="18" charset="0"/>
              </a:rPr>
              <a:t>Сыр -чеддер кариести болтурбоого жана тишти бекем сактоого жардам берет.</a:t>
            </a:r>
          </a:p>
          <a:p>
            <a:r>
              <a:rPr lang="ky-KG" b="1" dirty="0" smtClean="0">
                <a:solidFill>
                  <a:srgbClr val="002060"/>
                </a:solidFill>
                <a:latin typeface="Times New Roman" panose="02020603050405020304" pitchFamily="18" charset="0"/>
                <a:cs typeface="Times New Roman" panose="02020603050405020304" pitchFamily="18" charset="0"/>
              </a:rPr>
              <a:t>«Чычкан сырды жакшы көрөт» деген  маалымат туурабы? Улуу </a:t>
            </a:r>
            <a:r>
              <a:rPr lang="ky-KG" b="1" dirty="0">
                <a:solidFill>
                  <a:srgbClr val="002060"/>
                </a:solidFill>
                <a:latin typeface="Times New Roman" panose="02020603050405020304" pitchFamily="18" charset="0"/>
                <a:cs typeface="Times New Roman" panose="02020603050405020304" pitchFamily="18" charset="0"/>
              </a:rPr>
              <a:t>Б</a:t>
            </a:r>
            <a:r>
              <a:rPr lang="ky-KG" b="1" dirty="0" smtClean="0">
                <a:solidFill>
                  <a:srgbClr val="002060"/>
                </a:solidFill>
                <a:latin typeface="Times New Roman" panose="02020603050405020304" pitchFamily="18" charset="0"/>
                <a:cs typeface="Times New Roman" panose="02020603050405020304" pitchFamily="18" charset="0"/>
              </a:rPr>
              <a:t>ританиядагы  Манчестер университети бул маалыматты туура эмес деп изилдешти.Чычкан жыты жок, б.а дан азыктарды, жемиштерди жакшы көрөт деп изилдешкен.</a:t>
            </a:r>
          </a:p>
          <a:p>
            <a:r>
              <a:rPr lang="ky-KG" b="1" dirty="0" smtClean="0">
                <a:solidFill>
                  <a:srgbClr val="002060"/>
                </a:solidFill>
                <a:latin typeface="Times New Roman" panose="02020603050405020304" pitchFamily="18" charset="0"/>
                <a:cs typeface="Times New Roman" panose="02020603050405020304" pitchFamily="18" charset="0"/>
              </a:rPr>
              <a:t>Эгерде, сиз сырды жаман көрсөнүз анда ,сиз өзүңузгө жаккан сырды таба элексиз.</a:t>
            </a:r>
          </a:p>
          <a:p>
            <a:r>
              <a:rPr lang="ky-KG" b="1" dirty="0" smtClean="0">
                <a:solidFill>
                  <a:srgbClr val="002060"/>
                </a:solidFill>
                <a:latin typeface="Times New Roman" panose="02020603050405020304" pitchFamily="18" charset="0"/>
                <a:cs typeface="Times New Roman" panose="02020603050405020304" pitchFamily="18" charset="0"/>
              </a:rPr>
              <a:t>«Сыры жок тамактануу- бул  күн тийбеген аба ырайындай» дешет француздар. </a:t>
            </a:r>
          </a:p>
          <a:p>
            <a:endParaRPr lang="ru-RU" dirty="0">
              <a:solidFill>
                <a:srgbClr val="002060"/>
              </a:solidFill>
            </a:endParaRP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60781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F6D04F-73E2-744B-B1AF-087D88DA0EA0}"/>
              </a:ext>
            </a:extLst>
          </p:cNvPr>
          <p:cNvSpPr txBox="1"/>
          <p:nvPr/>
        </p:nvSpPr>
        <p:spPr>
          <a:xfrm>
            <a:off x="740053" y="673558"/>
            <a:ext cx="10492054" cy="5632311"/>
          </a:xfrm>
          <a:prstGeom prst="rect">
            <a:avLst/>
          </a:prstGeom>
          <a:noFill/>
        </p:spPr>
        <p:txBody>
          <a:bodyPr wrap="square">
            <a:spAutoFit/>
          </a:bodyPr>
          <a:lstStyle/>
          <a:p>
            <a:r>
              <a:rPr lang="ru-RU" sz="4000" dirty="0">
                <a:solidFill>
                  <a:srgbClr val="FF0000"/>
                </a:solidFill>
                <a:latin typeface="Times New Roman" panose="02020603050405020304" pitchFamily="18" charset="0"/>
                <a:cs typeface="Times New Roman" panose="02020603050405020304" pitchFamily="18" charset="0"/>
              </a:rPr>
              <a:t>     </a:t>
            </a:r>
            <a:r>
              <a:rPr lang="ru-RU" sz="3200" b="1" dirty="0" err="1" smtClean="0">
                <a:solidFill>
                  <a:srgbClr val="FF0000"/>
                </a:solidFill>
                <a:latin typeface="Times New Roman" panose="02020603050405020304" pitchFamily="18" charset="0"/>
                <a:cs typeface="Times New Roman" panose="02020603050405020304" pitchFamily="18" charset="0"/>
              </a:rPr>
              <a:t>Камембер</a:t>
            </a:r>
            <a:r>
              <a:rPr lang="ru-RU" sz="3200" dirty="0">
                <a:solidFill>
                  <a:srgbClr val="002060"/>
                </a:solidFill>
                <a:latin typeface="Times New Roman" panose="02020603050405020304" pitchFamily="18" charset="0"/>
                <a:cs typeface="Times New Roman" panose="02020603050405020304" pitchFamily="18" charset="0"/>
              </a:rPr>
              <a:t>:  </a:t>
            </a:r>
            <a:r>
              <a:rPr lang="ru-RU" sz="3200" b="1" dirty="0" err="1" smtClean="0">
                <a:solidFill>
                  <a:srgbClr val="002060"/>
                </a:solidFill>
                <a:latin typeface="Times New Roman" panose="02020603050405020304" pitchFamily="18" charset="0"/>
                <a:cs typeface="Times New Roman" panose="02020603050405020304" pitchFamily="18" charset="0"/>
              </a:rPr>
              <a:t>Бул</a:t>
            </a:r>
            <a:r>
              <a:rPr lang="ru-RU" sz="3200" b="1" dirty="0" smtClean="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катуу</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көгөрүп</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кеткен</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кабык</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менен</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капталган</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жумшак</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текстурасы</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менен</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өлкөдөгү</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сырдын</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эң</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көп</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керектелүүчү</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түрү</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Бул</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сырдын</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тарыхы</a:t>
            </a:r>
            <a:r>
              <a:rPr lang="ru-RU" sz="3200" b="1" dirty="0">
                <a:solidFill>
                  <a:srgbClr val="002060"/>
                </a:solidFill>
                <a:latin typeface="Times New Roman" panose="02020603050405020304" pitchFamily="18" charset="0"/>
                <a:cs typeface="Times New Roman" panose="02020603050405020304" pitchFamily="18" charset="0"/>
              </a:rPr>
              <a:t> 1791-жылы, </a:t>
            </a:r>
            <a:r>
              <a:rPr lang="ru-RU" sz="3200" b="1" dirty="0" err="1" smtClean="0">
                <a:solidFill>
                  <a:srgbClr val="002060"/>
                </a:solidFill>
                <a:latin typeface="Times New Roman" panose="02020603050405020304" pitchFamily="18" charset="0"/>
                <a:cs typeface="Times New Roman" panose="02020603050405020304" pitchFamily="18" charset="0"/>
              </a:rPr>
              <a:t>Камембердин</a:t>
            </a:r>
            <a:r>
              <a:rPr lang="ru-RU" sz="3200" b="1" dirty="0" smtClean="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тургуну</a:t>
            </a:r>
            <a:r>
              <a:rPr lang="ru-RU" sz="3200" b="1" dirty="0">
                <a:solidFill>
                  <a:srgbClr val="002060"/>
                </a:solidFill>
                <a:latin typeface="Times New Roman" panose="02020603050405020304" pitchFamily="18" charset="0"/>
                <a:cs typeface="Times New Roman" panose="02020603050405020304" pitchFamily="18" charset="0"/>
              </a:rPr>
              <a:t> Мари </a:t>
            </a:r>
            <a:r>
              <a:rPr lang="ru-RU" sz="3200" b="1" dirty="0" err="1">
                <a:solidFill>
                  <a:srgbClr val="002060"/>
                </a:solidFill>
                <a:latin typeface="Times New Roman" panose="02020603050405020304" pitchFamily="18" charset="0"/>
                <a:cs typeface="Times New Roman" panose="02020603050405020304" pitchFamily="18" charset="0"/>
              </a:rPr>
              <a:t>Арел</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төңкөрүшчүлөрдүн</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smtClean="0">
                <a:solidFill>
                  <a:srgbClr val="002060"/>
                </a:solidFill>
                <a:latin typeface="Times New Roman" panose="02020603050405020304" pitchFamily="18" charset="0"/>
                <a:cs typeface="Times New Roman" panose="02020603050405020304" pitchFamily="18" charset="0"/>
              </a:rPr>
              <a:t>куугунтугунан</a:t>
            </a:r>
            <a:r>
              <a:rPr lang="ru-RU" sz="3200" b="1" dirty="0" smtClean="0">
                <a:solidFill>
                  <a:srgbClr val="002060"/>
                </a:solidFill>
                <a:latin typeface="Times New Roman" panose="02020603050405020304" pitchFamily="18" charset="0"/>
                <a:cs typeface="Times New Roman" panose="02020603050405020304" pitchFamily="18" charset="0"/>
              </a:rPr>
              <a:t> </a:t>
            </a:r>
            <a:r>
              <a:rPr lang="ru-RU" sz="3200" b="1" dirty="0" err="1" smtClean="0">
                <a:solidFill>
                  <a:srgbClr val="002060"/>
                </a:solidFill>
                <a:latin typeface="Times New Roman" panose="02020603050405020304" pitchFamily="18" charset="0"/>
                <a:cs typeface="Times New Roman" panose="02020603050405020304" pitchFamily="18" charset="0"/>
              </a:rPr>
              <a:t>качып</a:t>
            </a:r>
            <a:r>
              <a:rPr lang="ru-RU" sz="3200" b="1" dirty="0" smtClean="0">
                <a:solidFill>
                  <a:srgbClr val="002060"/>
                </a:solidFill>
                <a:latin typeface="Times New Roman" panose="02020603050405020304" pitchFamily="18" charset="0"/>
                <a:cs typeface="Times New Roman" panose="02020603050405020304" pitchFamily="18" charset="0"/>
              </a:rPr>
              <a:t>  </a:t>
            </a:r>
            <a:r>
              <a:rPr lang="ru-RU" sz="3200" b="1" dirty="0" err="1" smtClean="0">
                <a:solidFill>
                  <a:srgbClr val="002060"/>
                </a:solidFill>
                <a:latin typeface="Times New Roman" panose="02020603050405020304" pitchFamily="18" charset="0"/>
                <a:cs typeface="Times New Roman" panose="02020603050405020304" pitchFamily="18" charset="0"/>
              </a:rPr>
              <a:t>жашынган</a:t>
            </a:r>
            <a:r>
              <a:rPr lang="ru-RU" sz="3200" b="1" dirty="0" smtClean="0">
                <a:solidFill>
                  <a:srgbClr val="002060"/>
                </a:solidFill>
                <a:latin typeface="Times New Roman" panose="02020603050405020304" pitchFamily="18" charset="0"/>
                <a:cs typeface="Times New Roman" panose="02020603050405020304" pitchFamily="18" charset="0"/>
              </a:rPr>
              <a:t> </a:t>
            </a:r>
            <a:r>
              <a:rPr lang="ru-RU" sz="3200" b="1" dirty="0">
                <a:solidFill>
                  <a:srgbClr val="002060"/>
                </a:solidFill>
                <a:latin typeface="Times New Roman" panose="02020603050405020304" pitchFamily="18" charset="0"/>
                <a:cs typeface="Times New Roman" panose="02020603050405020304" pitchFamily="18" charset="0"/>
              </a:rPr>
              <a:t>дин </a:t>
            </a:r>
            <a:r>
              <a:rPr lang="ru-RU" sz="3200" b="1" dirty="0" err="1">
                <a:solidFill>
                  <a:srgbClr val="002060"/>
                </a:solidFill>
                <a:latin typeface="Times New Roman" panose="02020603050405020304" pitchFamily="18" charset="0"/>
                <a:cs typeface="Times New Roman" panose="02020603050405020304" pitchFamily="18" charset="0"/>
              </a:rPr>
              <a:t>кызматчы</a:t>
            </a:r>
            <a:r>
              <a:rPr lang="ru-RU" sz="3200" b="1" dirty="0">
                <a:solidFill>
                  <a:srgbClr val="002060"/>
                </a:solidFill>
                <a:latin typeface="Times New Roman" panose="02020603050405020304" pitchFamily="18" charset="0"/>
                <a:cs typeface="Times New Roman" panose="02020603050405020304" pitchFamily="18" charset="0"/>
              </a:rPr>
              <a:t> Шарль-Жан </a:t>
            </a:r>
            <a:r>
              <a:rPr lang="ru-RU" sz="3200" b="1" dirty="0" err="1">
                <a:solidFill>
                  <a:srgbClr val="002060"/>
                </a:solidFill>
                <a:latin typeface="Times New Roman" panose="02020603050405020304" pitchFamily="18" charset="0"/>
                <a:cs typeface="Times New Roman" panose="02020603050405020304" pitchFamily="18" charset="0"/>
              </a:rPr>
              <a:t>Бонвостко</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жардам</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бергенден</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кийин</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башталган</a:t>
            </a:r>
            <a:r>
              <a:rPr lang="ru-RU" sz="3200" b="1" dirty="0" smtClean="0">
                <a:solidFill>
                  <a:srgbClr val="002060"/>
                </a:solidFill>
                <a:latin typeface="Times New Roman" panose="02020603050405020304" pitchFamily="18" charset="0"/>
                <a:cs typeface="Times New Roman" panose="02020603050405020304" pitchFamily="18" charset="0"/>
              </a:rPr>
              <a:t>. «</a:t>
            </a:r>
            <a:r>
              <a:rPr lang="ru-RU" sz="3200" b="1" dirty="0" err="1" smtClean="0">
                <a:solidFill>
                  <a:srgbClr val="002060"/>
                </a:solidFill>
                <a:latin typeface="Times New Roman" panose="02020603050405020304" pitchFamily="18" charset="0"/>
                <a:cs typeface="Times New Roman" panose="02020603050405020304" pitchFamily="18" charset="0"/>
              </a:rPr>
              <a:t>Легендарлуу</a:t>
            </a:r>
            <a:r>
              <a:rPr lang="ru-RU" sz="3200" b="1" dirty="0" smtClean="0">
                <a:solidFill>
                  <a:srgbClr val="002060"/>
                </a:solidFill>
                <a:latin typeface="Times New Roman" panose="02020603050405020304" pitchFamily="18" charset="0"/>
                <a:cs typeface="Times New Roman" panose="02020603050405020304" pitchFamily="18" charset="0"/>
              </a:rPr>
              <a:t>» сыр </a:t>
            </a:r>
            <a:r>
              <a:rPr lang="ru-RU" sz="3200" b="1" dirty="0" err="1" smtClean="0">
                <a:solidFill>
                  <a:srgbClr val="002060"/>
                </a:solidFill>
                <a:latin typeface="Times New Roman" panose="02020603050405020304" pitchFamily="18" charset="0"/>
                <a:cs typeface="Times New Roman" panose="02020603050405020304" pitchFamily="18" charset="0"/>
              </a:rPr>
              <a:t>деп</a:t>
            </a:r>
            <a:r>
              <a:rPr lang="ru-RU" sz="3200" b="1" dirty="0" smtClean="0">
                <a:solidFill>
                  <a:srgbClr val="002060"/>
                </a:solidFill>
                <a:latin typeface="Times New Roman" panose="02020603050405020304" pitchFamily="18" charset="0"/>
                <a:cs typeface="Times New Roman" panose="02020603050405020304" pitchFamily="18" charset="0"/>
              </a:rPr>
              <a:t> </a:t>
            </a:r>
            <a:r>
              <a:rPr lang="ru-RU" sz="3200" b="1" dirty="0" err="1" smtClean="0">
                <a:solidFill>
                  <a:srgbClr val="002060"/>
                </a:solidFill>
                <a:latin typeface="Times New Roman" panose="02020603050405020304" pitchFamily="18" charset="0"/>
                <a:cs typeface="Times New Roman" panose="02020603050405020304" pitchFamily="18" charset="0"/>
              </a:rPr>
              <a:t>атасак</a:t>
            </a:r>
            <a:r>
              <a:rPr lang="ru-RU" sz="3200" b="1" dirty="0" smtClean="0">
                <a:solidFill>
                  <a:srgbClr val="002060"/>
                </a:solidFill>
                <a:latin typeface="Times New Roman" panose="02020603050405020304" pitchFamily="18" charset="0"/>
                <a:cs typeface="Times New Roman" panose="02020603050405020304" pitchFamily="18" charset="0"/>
              </a:rPr>
              <a:t> болот. Дин </a:t>
            </a:r>
            <a:r>
              <a:rPr lang="ru-RU" sz="3200" b="1" dirty="0" err="1" smtClean="0">
                <a:solidFill>
                  <a:srgbClr val="002060"/>
                </a:solidFill>
                <a:latin typeface="Times New Roman" panose="02020603050405020304" pitchFamily="18" charset="0"/>
                <a:cs typeface="Times New Roman" panose="02020603050405020304" pitchFamily="18" charset="0"/>
              </a:rPr>
              <a:t>кызматчы</a:t>
            </a:r>
            <a:r>
              <a:rPr lang="ru-RU" sz="3200" b="1" dirty="0" smtClean="0">
                <a:solidFill>
                  <a:srgbClr val="002060"/>
                </a:solidFill>
                <a:latin typeface="Times New Roman" panose="02020603050405020304" pitchFamily="18" charset="0"/>
                <a:cs typeface="Times New Roman" panose="02020603050405020304" pitchFamily="18" charset="0"/>
              </a:rPr>
              <a:t> ага </a:t>
            </a:r>
            <a:r>
              <a:rPr lang="ru-RU" sz="3200" b="1" dirty="0" err="1" smtClean="0">
                <a:solidFill>
                  <a:srgbClr val="002060"/>
                </a:solidFill>
                <a:latin typeface="Times New Roman" panose="02020603050405020304" pitchFamily="18" charset="0"/>
                <a:cs typeface="Times New Roman" panose="02020603050405020304" pitchFamily="18" charset="0"/>
              </a:rPr>
              <a:t>ыраазычылык</a:t>
            </a:r>
            <a:r>
              <a:rPr lang="ru-RU" sz="3200" b="1" dirty="0" smtClean="0">
                <a:solidFill>
                  <a:srgbClr val="002060"/>
                </a:solidFill>
                <a:latin typeface="Times New Roman" panose="02020603050405020304" pitchFamily="18" charset="0"/>
                <a:cs typeface="Times New Roman" panose="02020603050405020304" pitchFamily="18" charset="0"/>
              </a:rPr>
              <a:t> </a:t>
            </a:r>
            <a:r>
              <a:rPr lang="ru-RU" sz="3200" b="1" dirty="0" err="1" smtClean="0">
                <a:solidFill>
                  <a:srgbClr val="002060"/>
                </a:solidFill>
                <a:latin typeface="Times New Roman" panose="02020603050405020304" pitchFamily="18" charset="0"/>
                <a:cs typeface="Times New Roman" panose="02020603050405020304" pitchFamily="18" charset="0"/>
              </a:rPr>
              <a:t>ирээтинде</a:t>
            </a:r>
            <a:r>
              <a:rPr lang="ru-RU" sz="3200" b="1" dirty="0" smtClean="0">
                <a:solidFill>
                  <a:srgbClr val="002060"/>
                </a:solidFill>
                <a:latin typeface="Times New Roman" panose="02020603050405020304" pitchFamily="18" charset="0"/>
                <a:cs typeface="Times New Roman" panose="02020603050405020304" pitchFamily="18" charset="0"/>
              </a:rPr>
              <a:t> </a:t>
            </a:r>
            <a:r>
              <a:rPr lang="ru-RU" sz="3200" b="1" dirty="0" err="1" smtClean="0">
                <a:solidFill>
                  <a:srgbClr val="002060"/>
                </a:solidFill>
                <a:latin typeface="Times New Roman" panose="02020603050405020304" pitchFamily="18" charset="0"/>
                <a:cs typeface="Times New Roman" panose="02020603050405020304" pitchFamily="18" charset="0"/>
              </a:rPr>
              <a:t>эч</a:t>
            </a:r>
            <a:r>
              <a:rPr lang="ru-RU" sz="3200" b="1" dirty="0" smtClean="0">
                <a:solidFill>
                  <a:srgbClr val="002060"/>
                </a:solidFill>
                <a:latin typeface="Times New Roman" panose="02020603050405020304" pitchFamily="18" charset="0"/>
                <a:cs typeface="Times New Roman" panose="02020603050405020304" pitchFamily="18" charset="0"/>
              </a:rPr>
              <a:t> ким </a:t>
            </a:r>
            <a:r>
              <a:rPr lang="ru-RU" sz="3200" b="1" dirty="0" err="1" smtClean="0">
                <a:solidFill>
                  <a:srgbClr val="002060"/>
                </a:solidFill>
                <a:latin typeface="Times New Roman" panose="02020603050405020304" pitchFamily="18" charset="0"/>
                <a:cs typeface="Times New Roman" panose="02020603050405020304" pitchFamily="18" charset="0"/>
              </a:rPr>
              <a:t>билбеген</a:t>
            </a:r>
            <a:r>
              <a:rPr lang="ru-RU" sz="3200" b="1" dirty="0" smtClean="0">
                <a:solidFill>
                  <a:srgbClr val="002060"/>
                </a:solidFill>
                <a:latin typeface="Times New Roman" panose="02020603050405020304" pitchFamily="18" charset="0"/>
                <a:cs typeface="Times New Roman" panose="02020603050405020304" pitchFamily="18" charset="0"/>
              </a:rPr>
              <a:t> </a:t>
            </a:r>
            <a:r>
              <a:rPr lang="ru-RU" sz="3200" b="1" dirty="0" err="1" smtClean="0">
                <a:solidFill>
                  <a:srgbClr val="002060"/>
                </a:solidFill>
                <a:latin typeface="Times New Roman" panose="02020603050405020304" pitchFamily="18" charset="0"/>
                <a:cs typeface="Times New Roman" panose="02020603050405020304" pitchFamily="18" charset="0"/>
              </a:rPr>
              <a:t>эң</a:t>
            </a:r>
            <a:r>
              <a:rPr lang="ru-RU" sz="3200" b="1" dirty="0" smtClean="0">
                <a:solidFill>
                  <a:srgbClr val="002060"/>
                </a:solidFill>
                <a:latin typeface="Times New Roman" panose="02020603050405020304" pitchFamily="18" charset="0"/>
                <a:cs typeface="Times New Roman" panose="02020603050405020304" pitchFamily="18" charset="0"/>
              </a:rPr>
              <a:t> </a:t>
            </a:r>
            <a:r>
              <a:rPr lang="ru-RU" sz="3200" b="1" dirty="0" err="1" smtClean="0">
                <a:solidFill>
                  <a:srgbClr val="002060"/>
                </a:solidFill>
                <a:latin typeface="Times New Roman" panose="02020603050405020304" pitchFamily="18" charset="0"/>
                <a:cs typeface="Times New Roman" panose="02020603050405020304" pitchFamily="18" charset="0"/>
              </a:rPr>
              <a:t>даамдуу</a:t>
            </a:r>
            <a:r>
              <a:rPr lang="ru-RU" sz="3200" b="1" dirty="0" smtClean="0">
                <a:solidFill>
                  <a:srgbClr val="002060"/>
                </a:solidFill>
                <a:latin typeface="Times New Roman" panose="02020603050405020304" pitchFamily="18" charset="0"/>
                <a:cs typeface="Times New Roman" panose="02020603050405020304" pitchFamily="18" charset="0"/>
              </a:rPr>
              <a:t> </a:t>
            </a:r>
            <a:r>
              <a:rPr lang="ru-RU" sz="3200" b="1" dirty="0" err="1" smtClean="0">
                <a:solidFill>
                  <a:srgbClr val="002060"/>
                </a:solidFill>
                <a:latin typeface="Times New Roman" panose="02020603050405020304" pitchFamily="18" charset="0"/>
                <a:cs typeface="Times New Roman" panose="02020603050405020304" pitchFamily="18" charset="0"/>
              </a:rPr>
              <a:t>сырдын</a:t>
            </a:r>
            <a:r>
              <a:rPr lang="ru-RU" sz="3200" b="1" dirty="0" smtClean="0">
                <a:solidFill>
                  <a:srgbClr val="002060"/>
                </a:solidFill>
                <a:latin typeface="Times New Roman" panose="02020603050405020304" pitchFamily="18" charset="0"/>
                <a:cs typeface="Times New Roman" panose="02020603050405020304" pitchFamily="18" charset="0"/>
              </a:rPr>
              <a:t> </a:t>
            </a:r>
            <a:r>
              <a:rPr lang="ru-RU" sz="3200" b="1" dirty="0" err="1" smtClean="0">
                <a:solidFill>
                  <a:srgbClr val="002060"/>
                </a:solidFill>
                <a:latin typeface="Times New Roman" panose="02020603050405020304" pitchFamily="18" charset="0"/>
                <a:cs typeface="Times New Roman" panose="02020603050405020304" pitchFamily="18" charset="0"/>
              </a:rPr>
              <a:t>рецебин</a:t>
            </a:r>
            <a:r>
              <a:rPr lang="ru-RU" sz="3200" b="1" dirty="0" smtClean="0">
                <a:solidFill>
                  <a:srgbClr val="002060"/>
                </a:solidFill>
                <a:latin typeface="Times New Roman" panose="02020603050405020304" pitchFamily="18" charset="0"/>
                <a:cs typeface="Times New Roman" panose="02020603050405020304" pitchFamily="18" charset="0"/>
              </a:rPr>
              <a:t> </a:t>
            </a:r>
            <a:r>
              <a:rPr lang="ru-RU" sz="3200" b="1" dirty="0" err="1" smtClean="0">
                <a:solidFill>
                  <a:srgbClr val="002060"/>
                </a:solidFill>
                <a:latin typeface="Times New Roman" panose="02020603050405020304" pitchFamily="18" charset="0"/>
                <a:cs typeface="Times New Roman" panose="02020603050405020304" pitchFamily="18" charset="0"/>
              </a:rPr>
              <a:t>калтырат</a:t>
            </a:r>
            <a:r>
              <a:rPr lang="ru-RU" sz="3200" b="1" dirty="0" smtClean="0">
                <a:solidFill>
                  <a:srgbClr val="002060"/>
                </a:solidFill>
                <a:latin typeface="Times New Roman" panose="02020603050405020304" pitchFamily="18" charset="0"/>
                <a:cs typeface="Times New Roman" panose="02020603050405020304" pitchFamily="18" charset="0"/>
              </a:rPr>
              <a:t>. </a:t>
            </a:r>
            <a:r>
              <a:rPr lang="ru-RU" sz="3200" b="1" dirty="0" err="1" smtClean="0">
                <a:solidFill>
                  <a:srgbClr val="002060"/>
                </a:solidFill>
                <a:latin typeface="Times New Roman" panose="02020603050405020304" pitchFamily="18" charset="0"/>
                <a:cs typeface="Times New Roman" panose="02020603050405020304" pitchFamily="18" charset="0"/>
              </a:rPr>
              <a:t>Бир</a:t>
            </a:r>
            <a:r>
              <a:rPr lang="ru-RU" sz="3200" b="1" dirty="0" smtClean="0">
                <a:solidFill>
                  <a:srgbClr val="002060"/>
                </a:solidFill>
                <a:latin typeface="Times New Roman" panose="02020603050405020304" pitchFamily="18" charset="0"/>
                <a:cs typeface="Times New Roman" panose="02020603050405020304" pitchFamily="18" charset="0"/>
              </a:rPr>
              <a:t> </a:t>
            </a:r>
            <a:r>
              <a:rPr lang="ru-RU" sz="3200" b="1" dirty="0" err="1" smtClean="0">
                <a:solidFill>
                  <a:srgbClr val="002060"/>
                </a:solidFill>
                <a:latin typeface="Times New Roman" panose="02020603050405020304" pitchFamily="18" charset="0"/>
                <a:cs typeface="Times New Roman" panose="02020603050405020304" pitchFamily="18" charset="0"/>
              </a:rPr>
              <a:t>жылдан</a:t>
            </a:r>
            <a:r>
              <a:rPr lang="ru-RU" sz="3200" b="1" dirty="0" smtClean="0">
                <a:solidFill>
                  <a:srgbClr val="002060"/>
                </a:solidFill>
                <a:latin typeface="Times New Roman" panose="02020603050405020304" pitchFamily="18" charset="0"/>
                <a:cs typeface="Times New Roman" panose="02020603050405020304" pitchFamily="18" charset="0"/>
              </a:rPr>
              <a:t> </a:t>
            </a:r>
            <a:r>
              <a:rPr lang="ru-RU" sz="3200" b="1" dirty="0" err="1" smtClean="0">
                <a:solidFill>
                  <a:srgbClr val="002060"/>
                </a:solidFill>
                <a:latin typeface="Times New Roman" panose="02020603050405020304" pitchFamily="18" charset="0"/>
                <a:cs typeface="Times New Roman" panose="02020603050405020304" pitchFamily="18" charset="0"/>
              </a:rPr>
              <a:t>кийин</a:t>
            </a:r>
            <a:r>
              <a:rPr lang="ru-RU" sz="3200" b="1" dirty="0" smtClean="0">
                <a:solidFill>
                  <a:srgbClr val="002060"/>
                </a:solidFill>
                <a:latin typeface="Times New Roman" panose="02020603050405020304" pitchFamily="18" charset="0"/>
                <a:cs typeface="Times New Roman" panose="02020603050405020304" pitchFamily="18" charset="0"/>
              </a:rPr>
              <a:t> Мари </a:t>
            </a:r>
            <a:r>
              <a:rPr lang="ru-RU" sz="3200" b="1" dirty="0" err="1" smtClean="0">
                <a:solidFill>
                  <a:srgbClr val="002060"/>
                </a:solidFill>
                <a:latin typeface="Times New Roman" panose="02020603050405020304" pitchFamily="18" charset="0"/>
                <a:cs typeface="Times New Roman" panose="02020603050405020304" pitchFamily="18" charset="0"/>
              </a:rPr>
              <a:t>даамдуу</a:t>
            </a:r>
            <a:r>
              <a:rPr lang="ru-RU" sz="3200" b="1" dirty="0" smtClean="0">
                <a:solidFill>
                  <a:srgbClr val="002060"/>
                </a:solidFill>
                <a:latin typeface="Times New Roman" panose="02020603050405020304" pitchFamily="18" charset="0"/>
                <a:cs typeface="Times New Roman" panose="02020603050405020304" pitchFamily="18" charset="0"/>
              </a:rPr>
              <a:t> </a:t>
            </a:r>
            <a:r>
              <a:rPr lang="ru-RU" sz="3200" b="1" dirty="0" err="1" smtClean="0">
                <a:solidFill>
                  <a:srgbClr val="002060"/>
                </a:solidFill>
                <a:latin typeface="Times New Roman" panose="02020603050405020304" pitchFamily="18" charset="0"/>
                <a:cs typeface="Times New Roman" panose="02020603050405020304" pitchFamily="18" charset="0"/>
              </a:rPr>
              <a:t>сырларды</a:t>
            </a:r>
            <a:r>
              <a:rPr lang="ru-RU" sz="3200" b="1" dirty="0" smtClean="0">
                <a:solidFill>
                  <a:srgbClr val="002060"/>
                </a:solidFill>
                <a:latin typeface="Times New Roman" panose="02020603050405020304" pitchFamily="18" charset="0"/>
                <a:cs typeface="Times New Roman" panose="02020603050405020304" pitchFamily="18" charset="0"/>
              </a:rPr>
              <a:t> </a:t>
            </a:r>
            <a:r>
              <a:rPr lang="ru-RU" sz="3200" b="1" dirty="0" err="1" smtClean="0">
                <a:solidFill>
                  <a:srgbClr val="002060"/>
                </a:solidFill>
                <a:latin typeface="Times New Roman" panose="02020603050405020304" pitchFamily="18" charset="0"/>
                <a:cs typeface="Times New Roman" panose="02020603050405020304" pitchFamily="18" charset="0"/>
              </a:rPr>
              <a:t>жасап</a:t>
            </a:r>
            <a:r>
              <a:rPr lang="ru-RU" sz="3200" b="1" dirty="0" smtClean="0">
                <a:solidFill>
                  <a:srgbClr val="002060"/>
                </a:solidFill>
                <a:latin typeface="Times New Roman" panose="02020603050405020304" pitchFamily="18" charset="0"/>
                <a:cs typeface="Times New Roman" panose="02020603050405020304" pitchFamily="18" charset="0"/>
              </a:rPr>
              <a:t> </a:t>
            </a:r>
            <a:r>
              <a:rPr lang="ru-RU" sz="3200" b="1" dirty="0" err="1" smtClean="0">
                <a:solidFill>
                  <a:srgbClr val="002060"/>
                </a:solidFill>
                <a:latin typeface="Times New Roman" panose="02020603050405020304" pitchFamily="18" charset="0"/>
                <a:cs typeface="Times New Roman" panose="02020603050405020304" pitchFamily="18" charset="0"/>
              </a:rPr>
              <a:t>өзүнүн</a:t>
            </a:r>
            <a:r>
              <a:rPr lang="ru-RU" sz="3200" b="1" dirty="0" smtClean="0">
                <a:solidFill>
                  <a:srgbClr val="002060"/>
                </a:solidFill>
                <a:latin typeface="Times New Roman" panose="02020603050405020304" pitchFamily="18" charset="0"/>
                <a:cs typeface="Times New Roman" panose="02020603050405020304" pitchFamily="18" charset="0"/>
              </a:rPr>
              <a:t> </a:t>
            </a:r>
            <a:r>
              <a:rPr lang="ru-RU" sz="3200" b="1" dirty="0" err="1" smtClean="0">
                <a:solidFill>
                  <a:srgbClr val="002060"/>
                </a:solidFill>
                <a:latin typeface="Times New Roman" panose="02020603050405020304" pitchFamily="18" charset="0"/>
                <a:cs typeface="Times New Roman" panose="02020603050405020304" pitchFamily="18" charset="0"/>
              </a:rPr>
              <a:t>айылында</a:t>
            </a:r>
            <a:r>
              <a:rPr lang="ru-RU" sz="3200" b="1" dirty="0" smtClean="0">
                <a:solidFill>
                  <a:srgbClr val="002060"/>
                </a:solidFill>
                <a:latin typeface="Times New Roman" panose="02020603050405020304" pitchFamily="18" charset="0"/>
                <a:cs typeface="Times New Roman" panose="02020603050405020304" pitchFamily="18" charset="0"/>
              </a:rPr>
              <a:t> </a:t>
            </a:r>
            <a:r>
              <a:rPr lang="ru-RU" sz="3200" b="1" dirty="0" err="1" smtClean="0">
                <a:solidFill>
                  <a:srgbClr val="002060"/>
                </a:solidFill>
                <a:latin typeface="Times New Roman" panose="02020603050405020304" pitchFamily="18" charset="0"/>
                <a:cs typeface="Times New Roman" panose="02020603050405020304" pitchFamily="18" charset="0"/>
              </a:rPr>
              <a:t>сата</a:t>
            </a:r>
            <a:r>
              <a:rPr lang="ru-RU" sz="3200" b="1" dirty="0" smtClean="0">
                <a:solidFill>
                  <a:srgbClr val="002060"/>
                </a:solidFill>
                <a:latin typeface="Times New Roman" panose="02020603050405020304" pitchFamily="18" charset="0"/>
                <a:cs typeface="Times New Roman" panose="02020603050405020304" pitchFamily="18" charset="0"/>
              </a:rPr>
              <a:t> </a:t>
            </a:r>
            <a:r>
              <a:rPr lang="ru-RU" sz="3200" b="1" dirty="0" err="1" smtClean="0">
                <a:solidFill>
                  <a:srgbClr val="002060"/>
                </a:solidFill>
                <a:latin typeface="Times New Roman" panose="02020603050405020304" pitchFamily="18" charset="0"/>
                <a:cs typeface="Times New Roman" panose="02020603050405020304" pitchFamily="18" charset="0"/>
              </a:rPr>
              <a:t>баштаган</a:t>
            </a:r>
            <a:r>
              <a:rPr lang="ru-RU" sz="3200" dirty="0" smtClean="0">
                <a:solidFill>
                  <a:srgbClr val="002060"/>
                </a:solidFill>
                <a:latin typeface="Times New Roman" panose="02020603050405020304" pitchFamily="18" charset="0"/>
                <a:cs typeface="Times New Roman" panose="02020603050405020304" pitchFamily="18" charset="0"/>
              </a:rPr>
              <a:t>.</a:t>
            </a:r>
            <a:endParaRPr lang="ru-RU"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45559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a16="http://schemas.microsoft.com/office/drawing/2014/main" id="{EA31F637-EB00-774F-9155-5AC8AE33E9D5}"/>
              </a:ext>
            </a:extLst>
          </p:cNvPr>
          <p:cNvPicPr>
            <a:picLocks noChangeAspect="1"/>
          </p:cNvPicPr>
          <p:nvPr/>
        </p:nvPicPr>
        <p:blipFill>
          <a:blip r:embed="rId2"/>
          <a:stretch>
            <a:fillRect/>
          </a:stretch>
        </p:blipFill>
        <p:spPr>
          <a:xfrm>
            <a:off x="955964" y="695670"/>
            <a:ext cx="5140036" cy="2733329"/>
          </a:xfrm>
          <a:prstGeom prst="rect">
            <a:avLst/>
          </a:prstGeom>
          <a:ln w="88900" cap="sq" cmpd="thickThin">
            <a:solidFill>
              <a:srgbClr val="000000"/>
            </a:solidFill>
            <a:prstDash val="solid"/>
            <a:miter lim="800000"/>
          </a:ln>
          <a:effectLst>
            <a:innerShdw blurRad="76200">
              <a:srgbClr val="000000"/>
            </a:innerShdw>
          </a:effectLst>
        </p:spPr>
      </p:pic>
      <p:pic>
        <p:nvPicPr>
          <p:cNvPr id="5" name="Рисунок 5">
            <a:extLst>
              <a:ext uri="{FF2B5EF4-FFF2-40B4-BE49-F238E27FC236}">
                <a16:creationId xmlns:a16="http://schemas.microsoft.com/office/drawing/2014/main" id="{BDF79EE4-2955-5941-8F54-63B75D03A50E}"/>
              </a:ext>
            </a:extLst>
          </p:cNvPr>
          <p:cNvPicPr>
            <a:picLocks noChangeAspect="1"/>
          </p:cNvPicPr>
          <p:nvPr/>
        </p:nvPicPr>
        <p:blipFill>
          <a:blip r:embed="rId3"/>
          <a:stretch>
            <a:fillRect/>
          </a:stretch>
        </p:blipFill>
        <p:spPr>
          <a:xfrm>
            <a:off x="6250781" y="695670"/>
            <a:ext cx="4971402" cy="2733330"/>
          </a:xfrm>
          <a:prstGeom prst="rect">
            <a:avLst/>
          </a:prstGeom>
          <a:ln w="88900" cap="sq" cmpd="thickThin">
            <a:solidFill>
              <a:srgbClr val="000000"/>
            </a:solidFill>
            <a:prstDash val="solid"/>
            <a:miter lim="800000"/>
          </a:ln>
          <a:effectLst>
            <a:innerShdw blurRad="76200">
              <a:srgbClr val="000000"/>
            </a:innerShdw>
          </a:effectLst>
        </p:spPr>
      </p:pic>
      <p:pic>
        <p:nvPicPr>
          <p:cNvPr id="6" name="Рисунок 6">
            <a:extLst>
              <a:ext uri="{FF2B5EF4-FFF2-40B4-BE49-F238E27FC236}">
                <a16:creationId xmlns:a16="http://schemas.microsoft.com/office/drawing/2014/main" id="{ACAF776C-859D-3E42-AF42-67136E904BB4}"/>
              </a:ext>
            </a:extLst>
          </p:cNvPr>
          <p:cNvPicPr>
            <a:picLocks noChangeAspect="1"/>
          </p:cNvPicPr>
          <p:nvPr/>
        </p:nvPicPr>
        <p:blipFill>
          <a:blip r:embed="rId4"/>
          <a:stretch>
            <a:fillRect/>
          </a:stretch>
        </p:blipFill>
        <p:spPr>
          <a:xfrm>
            <a:off x="955964" y="3554016"/>
            <a:ext cx="5140033" cy="2722094"/>
          </a:xfrm>
          <a:prstGeom prst="rect">
            <a:avLst/>
          </a:prstGeom>
          <a:ln w="88900" cap="sq" cmpd="thickThin">
            <a:solidFill>
              <a:srgbClr val="000000"/>
            </a:solidFill>
            <a:prstDash val="solid"/>
            <a:miter lim="800000"/>
          </a:ln>
          <a:effectLst>
            <a:innerShdw blurRad="76200">
              <a:srgbClr val="000000"/>
            </a:innerShdw>
          </a:effectLst>
        </p:spPr>
      </p:pic>
      <p:pic>
        <p:nvPicPr>
          <p:cNvPr id="7" name="Рисунок 7">
            <a:extLst>
              <a:ext uri="{FF2B5EF4-FFF2-40B4-BE49-F238E27FC236}">
                <a16:creationId xmlns:a16="http://schemas.microsoft.com/office/drawing/2014/main" id="{B45C4A15-9AAF-A346-9E50-93AB84DCD88C}"/>
              </a:ext>
            </a:extLst>
          </p:cNvPr>
          <p:cNvPicPr>
            <a:picLocks noChangeAspect="1"/>
          </p:cNvPicPr>
          <p:nvPr/>
        </p:nvPicPr>
        <p:blipFill>
          <a:blip r:embed="rId5"/>
          <a:stretch>
            <a:fillRect/>
          </a:stretch>
        </p:blipFill>
        <p:spPr>
          <a:xfrm>
            <a:off x="6250780" y="3554015"/>
            <a:ext cx="4971403" cy="272209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259285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97527" y="775855"/>
            <a:ext cx="10016837" cy="5016758"/>
          </a:xfrm>
          <a:prstGeom prst="rect">
            <a:avLst/>
          </a:prstGeom>
        </p:spPr>
        <p:txBody>
          <a:bodyPr wrap="square">
            <a:spAutoFit/>
          </a:bodyPr>
          <a:lstStyle/>
          <a:p>
            <a:r>
              <a:rPr lang="ru-RU" sz="3200" b="1" dirty="0" err="1">
                <a:solidFill>
                  <a:srgbClr val="FF0000"/>
                </a:solidFill>
                <a:latin typeface="Times New Roman" panose="02020603050405020304" pitchFamily="18" charset="0"/>
                <a:cs typeface="Times New Roman" panose="02020603050405020304" pitchFamily="18" charset="0"/>
              </a:rPr>
              <a:t>Рокфорт</a:t>
            </a:r>
            <a:r>
              <a:rPr lang="ru-RU" sz="3200" b="1" dirty="0">
                <a:latin typeface="Times New Roman" panose="02020603050405020304" pitchFamily="18" charset="0"/>
                <a:cs typeface="Times New Roman" panose="02020603050405020304" pitchFamily="18" charset="0"/>
              </a:rPr>
              <a:t>: </a:t>
            </a:r>
            <a:r>
              <a:rPr lang="ru-RU" sz="3200" b="1" dirty="0" err="1" smtClean="0">
                <a:solidFill>
                  <a:srgbClr val="002060"/>
                </a:solidFill>
                <a:latin typeface="Times New Roman" panose="02020603050405020304" pitchFamily="18" charset="0"/>
                <a:cs typeface="Times New Roman" panose="02020603050405020304" pitchFamily="18" charset="0"/>
              </a:rPr>
              <a:t>Дүйнөдөгү</a:t>
            </a:r>
            <a:r>
              <a:rPr lang="ru-RU" sz="3200" b="1" dirty="0" smtClean="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эң</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белгилүү</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көк</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smtClean="0">
                <a:solidFill>
                  <a:srgbClr val="002060"/>
                </a:solidFill>
                <a:latin typeface="Times New Roman" panose="02020603050405020304" pitchFamily="18" charset="0"/>
                <a:cs typeface="Times New Roman" panose="02020603050405020304" pitchFamily="18" charset="0"/>
              </a:rPr>
              <a:t>сырлардын</a:t>
            </a:r>
            <a:r>
              <a:rPr lang="ru-RU" sz="3200" b="1" dirty="0" smtClean="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бири</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Бул</a:t>
            </a:r>
            <a:r>
              <a:rPr lang="ru-RU" sz="3200" b="1" dirty="0">
                <a:solidFill>
                  <a:srgbClr val="002060"/>
                </a:solidFill>
                <a:latin typeface="Times New Roman" panose="02020603050405020304" pitchFamily="18" charset="0"/>
                <a:cs typeface="Times New Roman" panose="02020603050405020304" pitchFamily="18" charset="0"/>
              </a:rPr>
              <a:t> сыр </a:t>
            </a:r>
            <a:r>
              <a:rPr lang="ru-RU" sz="3200" b="1" dirty="0" err="1">
                <a:solidFill>
                  <a:srgbClr val="002060"/>
                </a:solidFill>
                <a:latin typeface="Times New Roman" panose="02020603050405020304" pitchFamily="18" charset="0"/>
                <a:cs typeface="Times New Roman" panose="02020603050405020304" pitchFamily="18" charset="0"/>
              </a:rPr>
              <a:t>койдун</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сүтүнөн</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гана</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жасалат</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анын</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ичинде</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асыл</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көк</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пайда</a:t>
            </a:r>
            <a:r>
              <a:rPr lang="ru-RU" sz="3200" b="1" dirty="0">
                <a:solidFill>
                  <a:srgbClr val="002060"/>
                </a:solidFill>
                <a:latin typeface="Times New Roman" panose="02020603050405020304" pitchFamily="18" charset="0"/>
                <a:cs typeface="Times New Roman" panose="02020603050405020304" pitchFamily="18" charset="0"/>
              </a:rPr>
              <a:t> болот. </a:t>
            </a:r>
            <a:r>
              <a:rPr lang="ru-RU" sz="3200" b="1" dirty="0" err="1" smtClean="0">
                <a:solidFill>
                  <a:srgbClr val="002060"/>
                </a:solidFill>
                <a:latin typeface="Times New Roman" panose="02020603050405020304" pitchFamily="18" charset="0"/>
                <a:cs typeface="Times New Roman" panose="02020603050405020304" pitchFamily="18" charset="0"/>
              </a:rPr>
              <a:t>Рокфорт</a:t>
            </a:r>
            <a:r>
              <a:rPr lang="ru-RU" sz="3200" b="1" dirty="0" smtClean="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эң</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байыркы</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сырлардын</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бири</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Рокфорттун</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smtClean="0">
                <a:solidFill>
                  <a:srgbClr val="002060"/>
                </a:solidFill>
                <a:latin typeface="Times New Roman" panose="02020603050405020304" pitchFamily="18" charset="0"/>
                <a:cs typeface="Times New Roman" panose="02020603050405020304" pitchFamily="18" charset="0"/>
              </a:rPr>
              <a:t>белгилүү</a:t>
            </a:r>
            <a:r>
              <a:rPr lang="ru-RU" sz="3200" b="1" dirty="0" smtClean="0">
                <a:solidFill>
                  <a:srgbClr val="002060"/>
                </a:solidFill>
                <a:latin typeface="Times New Roman" panose="02020603050405020304" pitchFamily="18" charset="0"/>
                <a:cs typeface="Times New Roman" panose="02020603050405020304" pitchFamily="18" charset="0"/>
              </a:rPr>
              <a:t> </a:t>
            </a:r>
            <a:r>
              <a:rPr lang="ru-RU" sz="3200" b="1" dirty="0" err="1" smtClean="0">
                <a:solidFill>
                  <a:srgbClr val="002060"/>
                </a:solidFill>
                <a:latin typeface="Times New Roman" panose="02020603050405020304" pitchFamily="18" charset="0"/>
                <a:cs typeface="Times New Roman" panose="02020603050405020304" pitchFamily="18" charset="0"/>
              </a:rPr>
              <a:t>бир</a:t>
            </a:r>
            <a:r>
              <a:rPr lang="ru-RU" sz="3200" b="1" dirty="0" smtClean="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жыты</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жана</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даамы</a:t>
            </a:r>
            <a:r>
              <a:rPr lang="ru-RU" sz="3200" b="1" dirty="0">
                <a:solidFill>
                  <a:srgbClr val="002060"/>
                </a:solidFill>
                <a:latin typeface="Times New Roman" panose="02020603050405020304" pitchFamily="18" charset="0"/>
                <a:cs typeface="Times New Roman" panose="02020603050405020304" pitchFamily="18" charset="0"/>
              </a:rPr>
              <a:t> бар. </a:t>
            </a:r>
            <a:r>
              <a:rPr lang="ru-RU" sz="3200" b="1" dirty="0" err="1">
                <a:solidFill>
                  <a:srgbClr val="002060"/>
                </a:solidFill>
                <a:latin typeface="Times New Roman" panose="02020603050405020304" pitchFamily="18" charset="0"/>
                <a:cs typeface="Times New Roman" panose="02020603050405020304" pitchFamily="18" charset="0"/>
              </a:rPr>
              <a:t>Рокфорттун</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даамы</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smtClean="0">
                <a:solidFill>
                  <a:srgbClr val="002060"/>
                </a:solidFill>
                <a:latin typeface="Times New Roman" panose="02020603050405020304" pitchFamily="18" charset="0"/>
                <a:cs typeface="Times New Roman" panose="02020603050405020304" pitchFamily="18" charset="0"/>
              </a:rPr>
              <a:t>өзүн</a:t>
            </a:r>
            <a:r>
              <a:rPr lang="ru-RU" sz="3200" b="1" dirty="0" smtClean="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акырындап</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ачып</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smtClean="0">
                <a:solidFill>
                  <a:srgbClr val="002060"/>
                </a:solidFill>
                <a:latin typeface="Times New Roman" panose="02020603050405020304" pitchFamily="18" charset="0"/>
                <a:cs typeface="Times New Roman" panose="02020603050405020304" pitchFamily="18" charset="0"/>
              </a:rPr>
              <a:t>көрсөтөт</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Адегенде</a:t>
            </a:r>
            <a:r>
              <a:rPr lang="ru-RU" sz="3200" b="1" dirty="0">
                <a:solidFill>
                  <a:srgbClr val="002060"/>
                </a:solidFill>
                <a:latin typeface="Times New Roman" panose="02020603050405020304" pitchFamily="18" charset="0"/>
                <a:cs typeface="Times New Roman" panose="02020603050405020304" pitchFamily="18" charset="0"/>
              </a:rPr>
              <a:t> ал </a:t>
            </a:r>
            <a:r>
              <a:rPr lang="ru-RU" sz="3200" b="1" dirty="0" err="1">
                <a:solidFill>
                  <a:srgbClr val="002060"/>
                </a:solidFill>
                <a:latin typeface="Times New Roman" panose="02020603050405020304" pitchFamily="18" charset="0"/>
                <a:cs typeface="Times New Roman" panose="02020603050405020304" pitchFamily="18" charset="0"/>
              </a:rPr>
              <a:t>жумшак</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андан</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кийин</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таттуу</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сезилет</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Түтүн</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чыккан</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даам</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сезилип</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акыры</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туздуу</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даамдалат</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Рокфорттун</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кабыгы</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жок</a:t>
            </a:r>
            <a:r>
              <a:rPr lang="ru-RU" sz="3200" b="1" dirty="0">
                <a:solidFill>
                  <a:srgbClr val="002060"/>
                </a:solidFill>
                <a:latin typeface="Times New Roman" panose="02020603050405020304" pitchFamily="18" charset="0"/>
                <a:cs typeface="Times New Roman" panose="02020603050405020304" pitchFamily="18" charset="0"/>
              </a:rPr>
              <a:t>, 1</a:t>
            </a:r>
            <a:r>
              <a:rPr lang="ru-RU" sz="3200" b="1" dirty="0" smtClean="0">
                <a:solidFill>
                  <a:srgbClr val="002060"/>
                </a:solidFill>
                <a:latin typeface="Times New Roman" panose="02020603050405020304" pitchFamily="18" charset="0"/>
                <a:cs typeface="Times New Roman" panose="02020603050405020304" pitchFamily="18" charset="0"/>
              </a:rPr>
              <a:t> </a:t>
            </a:r>
            <a:r>
              <a:rPr lang="ru-RU" sz="3200" b="1" dirty="0">
                <a:solidFill>
                  <a:srgbClr val="002060"/>
                </a:solidFill>
                <a:latin typeface="Times New Roman" panose="02020603050405020304" pitchFamily="18" charset="0"/>
                <a:cs typeface="Times New Roman" panose="02020603050405020304" pitchFamily="18" charset="0"/>
              </a:rPr>
              <a:t>кг сыр </a:t>
            </a:r>
            <a:r>
              <a:rPr lang="ru-RU" sz="3200" b="1" dirty="0" err="1">
                <a:solidFill>
                  <a:srgbClr val="002060"/>
                </a:solidFill>
                <a:latin typeface="Times New Roman" panose="02020603050405020304" pitchFamily="18" charset="0"/>
                <a:cs typeface="Times New Roman" panose="02020603050405020304" pitchFamily="18" charset="0"/>
              </a:rPr>
              <a:t>өндүрүү</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үчүн</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болжол</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менен</a:t>
            </a:r>
            <a:r>
              <a:rPr lang="ru-RU" sz="3200" b="1" dirty="0">
                <a:solidFill>
                  <a:srgbClr val="002060"/>
                </a:solidFill>
                <a:latin typeface="Times New Roman" panose="02020603050405020304" pitchFamily="18" charset="0"/>
                <a:cs typeface="Times New Roman" panose="02020603050405020304" pitchFamily="18" charset="0"/>
              </a:rPr>
              <a:t> 4,5 литр </a:t>
            </a:r>
            <a:r>
              <a:rPr lang="ru-RU" sz="3200" b="1" dirty="0" err="1">
                <a:solidFill>
                  <a:srgbClr val="002060"/>
                </a:solidFill>
                <a:latin typeface="Times New Roman" panose="02020603050405020304" pitchFamily="18" charset="0"/>
                <a:cs typeface="Times New Roman" panose="02020603050405020304" pitchFamily="18" charset="0"/>
              </a:rPr>
              <a:t>сүт</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талап</a:t>
            </a:r>
            <a:r>
              <a:rPr lang="ru-RU" sz="3200" b="1" dirty="0">
                <a:solidFill>
                  <a:srgbClr val="002060"/>
                </a:solidFill>
                <a:latin typeface="Times New Roman" panose="02020603050405020304" pitchFamily="18" charset="0"/>
                <a:cs typeface="Times New Roman" panose="02020603050405020304" pitchFamily="18" charset="0"/>
              </a:rPr>
              <a:t> </a:t>
            </a:r>
            <a:r>
              <a:rPr lang="ru-RU" sz="3200" b="1" dirty="0" err="1">
                <a:solidFill>
                  <a:srgbClr val="002060"/>
                </a:solidFill>
                <a:latin typeface="Times New Roman" panose="02020603050405020304" pitchFamily="18" charset="0"/>
                <a:cs typeface="Times New Roman" panose="02020603050405020304" pitchFamily="18" charset="0"/>
              </a:rPr>
              <a:t>кылынат</a:t>
            </a:r>
            <a:r>
              <a:rPr lang="ru-RU" sz="3200"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34005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71601" y="789709"/>
            <a:ext cx="4294910" cy="4893647"/>
          </a:xfrm>
          <a:prstGeom prst="rect">
            <a:avLst/>
          </a:prstGeom>
        </p:spPr>
        <p:txBody>
          <a:bodyPr wrap="square">
            <a:spAutoFit/>
          </a:bodyPr>
          <a:lstStyle/>
          <a:p>
            <a:r>
              <a:rPr lang="ru-RU" sz="2400" b="1" dirty="0" smtClean="0">
                <a:latin typeface="Times New Roman" panose="02020603050405020304" pitchFamily="18" charset="0"/>
                <a:cs typeface="Times New Roman" panose="02020603050405020304" pitchFamily="18" charset="0"/>
              </a:rPr>
              <a:t> </a:t>
            </a:r>
            <a:r>
              <a:rPr lang="ru-RU" sz="2400" b="1" dirty="0" err="1" smtClean="0">
                <a:solidFill>
                  <a:srgbClr val="002060"/>
                </a:solidFill>
                <a:latin typeface="Times New Roman" panose="02020603050405020304" pitchFamily="18" charset="0"/>
                <a:cs typeface="Times New Roman" panose="02020603050405020304" pitchFamily="18" charset="0"/>
              </a:rPr>
              <a:t>Бул</a:t>
            </a:r>
            <a:r>
              <a:rPr lang="ru-RU" sz="2400" b="1" dirty="0" smtClean="0">
                <a:solidFill>
                  <a:srgbClr val="002060"/>
                </a:solidFill>
                <a:latin typeface="Times New Roman" panose="02020603050405020304" pitchFamily="18" charset="0"/>
                <a:cs typeface="Times New Roman" panose="02020603050405020304" pitchFamily="18" charset="0"/>
              </a:rPr>
              <a:t> сыр </a:t>
            </a:r>
            <a:r>
              <a:rPr lang="ru-RU" sz="2400" b="1" dirty="0" err="1" smtClean="0">
                <a:solidFill>
                  <a:srgbClr val="002060"/>
                </a:solidFill>
                <a:latin typeface="Times New Roman" panose="02020603050405020304" pitchFamily="18" charset="0"/>
                <a:cs typeface="Times New Roman" panose="02020603050405020304" pitchFamily="18" charset="0"/>
              </a:rPr>
              <a:t>жер</a:t>
            </a:r>
            <a:r>
              <a:rPr lang="ru-RU" sz="2400" b="1" dirty="0" smtClean="0">
                <a:solidFill>
                  <a:srgbClr val="002060"/>
                </a:solidFill>
                <a:latin typeface="Times New Roman" panose="02020603050405020304" pitchFamily="18" charset="0"/>
                <a:cs typeface="Times New Roman" panose="02020603050405020304" pitchFamily="18" charset="0"/>
              </a:rPr>
              <a:t> </a:t>
            </a:r>
            <a:r>
              <a:rPr lang="ru-RU" sz="2400" b="1" dirty="0" err="1" smtClean="0">
                <a:solidFill>
                  <a:srgbClr val="002060"/>
                </a:solidFill>
                <a:latin typeface="Times New Roman" panose="02020603050405020304" pitchFamily="18" charset="0"/>
                <a:cs typeface="Times New Roman" panose="02020603050405020304" pitchFamily="18" charset="0"/>
              </a:rPr>
              <a:t>төлөөдө</a:t>
            </a:r>
            <a:r>
              <a:rPr lang="ru-RU" sz="2400" b="1" dirty="0" smtClean="0">
                <a:solidFill>
                  <a:srgbClr val="002060"/>
                </a:solidFill>
                <a:latin typeface="Times New Roman" panose="02020603050405020304" pitchFamily="18" charset="0"/>
                <a:cs typeface="Times New Roman" panose="02020603050405020304" pitchFamily="18" charset="0"/>
              </a:rPr>
              <a:t> (</a:t>
            </a:r>
            <a:r>
              <a:rPr lang="ru-RU" sz="2400" b="1" dirty="0" err="1" smtClean="0">
                <a:solidFill>
                  <a:srgbClr val="002060"/>
                </a:solidFill>
                <a:latin typeface="Times New Roman" panose="02020603050405020304" pitchFamily="18" charset="0"/>
                <a:cs typeface="Times New Roman" panose="02020603050405020304" pitchFamily="18" charset="0"/>
              </a:rPr>
              <a:t>гроттордо</a:t>
            </a:r>
            <a:r>
              <a:rPr lang="ru-RU" sz="2400" b="1" dirty="0" smtClean="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кеминде</a:t>
            </a:r>
            <a:r>
              <a:rPr lang="ru-RU" sz="2400" b="1" dirty="0">
                <a:solidFill>
                  <a:srgbClr val="002060"/>
                </a:solidFill>
                <a:latin typeface="Times New Roman" panose="02020603050405020304" pitchFamily="18" charset="0"/>
                <a:cs typeface="Times New Roman" panose="02020603050405020304" pitchFamily="18" charset="0"/>
              </a:rPr>
              <a:t> 14 </a:t>
            </a:r>
            <a:r>
              <a:rPr lang="ru-RU" sz="2400" b="1" dirty="0" err="1">
                <a:solidFill>
                  <a:srgbClr val="002060"/>
                </a:solidFill>
                <a:latin typeface="Times New Roman" panose="02020603050405020304" pitchFamily="18" charset="0"/>
                <a:cs typeface="Times New Roman" panose="02020603050405020304" pitchFamily="18" charset="0"/>
              </a:rPr>
              <a:t>күн</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турушу</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керек</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Рокфортту</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колдонуунун</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идеалдуу</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убактысы</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беш</a:t>
            </a:r>
            <a:r>
              <a:rPr lang="ru-RU" sz="2400" b="1" dirty="0">
                <a:solidFill>
                  <a:srgbClr val="002060"/>
                </a:solidFill>
                <a:latin typeface="Times New Roman" panose="02020603050405020304" pitchFamily="18" charset="0"/>
                <a:cs typeface="Times New Roman" panose="02020603050405020304" pitchFamily="18" charset="0"/>
              </a:rPr>
              <a:t> ай </a:t>
            </a:r>
            <a:r>
              <a:rPr lang="ru-RU" sz="2400" b="1" dirty="0" err="1">
                <a:solidFill>
                  <a:srgbClr val="002060"/>
                </a:solidFill>
                <a:latin typeface="Times New Roman" panose="02020603050405020304" pitchFamily="18" charset="0"/>
                <a:cs typeface="Times New Roman" panose="02020603050405020304" pitchFamily="18" charset="0"/>
              </a:rPr>
              <a:t>бышып</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жетилгенден</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кийин</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smtClean="0">
                <a:solidFill>
                  <a:srgbClr val="002060"/>
                </a:solidFill>
                <a:latin typeface="Times New Roman" panose="02020603050405020304" pitchFamily="18" charset="0"/>
                <a:cs typeface="Times New Roman" panose="02020603050405020304" pitchFamily="18" charset="0"/>
              </a:rPr>
              <a:t>апрелден-октябрга</a:t>
            </a:r>
            <a:r>
              <a:rPr lang="ru-RU" sz="2400" b="1" dirty="0" smtClean="0">
                <a:solidFill>
                  <a:srgbClr val="002060"/>
                </a:solidFill>
                <a:latin typeface="Times New Roman" panose="02020603050405020304" pitchFamily="18" charset="0"/>
                <a:cs typeface="Times New Roman" panose="02020603050405020304" pitchFamily="18" charset="0"/>
              </a:rPr>
              <a:t> </a:t>
            </a:r>
            <a:r>
              <a:rPr lang="ru-RU" sz="2400" b="1" dirty="0" err="1" smtClean="0">
                <a:solidFill>
                  <a:srgbClr val="002060"/>
                </a:solidFill>
                <a:latin typeface="Times New Roman" panose="02020603050405020304" pitchFamily="18" charset="0"/>
                <a:cs typeface="Times New Roman" panose="02020603050405020304" pitchFamily="18" charset="0"/>
              </a:rPr>
              <a:t>чейинки</a:t>
            </a:r>
            <a:r>
              <a:rPr lang="ru-RU" sz="2400" b="1" dirty="0" smtClean="0">
                <a:solidFill>
                  <a:srgbClr val="002060"/>
                </a:solidFill>
                <a:latin typeface="Times New Roman" panose="02020603050405020304" pitchFamily="18" charset="0"/>
                <a:cs typeface="Times New Roman" panose="02020603050405020304" pitchFamily="18" charset="0"/>
              </a:rPr>
              <a:t> </a:t>
            </a:r>
            <a:r>
              <a:rPr lang="ru-RU" sz="2400" b="1" dirty="0" err="1" smtClean="0">
                <a:solidFill>
                  <a:srgbClr val="002060"/>
                </a:solidFill>
                <a:latin typeface="Times New Roman" panose="02020603050405020304" pitchFamily="18" charset="0"/>
                <a:cs typeface="Times New Roman" panose="02020603050405020304" pitchFamily="18" charset="0"/>
              </a:rPr>
              <a:t>убакыт</a:t>
            </a:r>
            <a:r>
              <a:rPr lang="ru-RU" sz="2400" b="1" dirty="0" smtClean="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Аны</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тамактанардан</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бир</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саат</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мурун</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муздаткычтан</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алып</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чыгып</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бөлмө</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температурасына</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жеткирип</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сырды</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smtClean="0">
                <a:solidFill>
                  <a:srgbClr val="002060"/>
                </a:solidFill>
                <a:latin typeface="Times New Roman" panose="02020603050405020304" pitchFamily="18" charset="0"/>
                <a:cs typeface="Times New Roman" panose="02020603050405020304" pitchFamily="18" charset="0"/>
              </a:rPr>
              <a:t>ачып</a:t>
            </a:r>
            <a:r>
              <a:rPr lang="ru-RU" sz="2400" b="1" dirty="0" smtClean="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коюу</a:t>
            </a:r>
            <a:r>
              <a:rPr lang="ru-RU" sz="2400" b="1" dirty="0">
                <a:solidFill>
                  <a:srgbClr val="002060"/>
                </a:solidFill>
                <a:latin typeface="Times New Roman" panose="02020603050405020304" pitchFamily="18" charset="0"/>
                <a:cs typeface="Times New Roman" panose="02020603050405020304" pitchFamily="18" charset="0"/>
              </a:rPr>
              <a:t> </a:t>
            </a:r>
            <a:r>
              <a:rPr lang="ru-RU" sz="2400" b="1" dirty="0" err="1">
                <a:solidFill>
                  <a:srgbClr val="002060"/>
                </a:solidFill>
                <a:latin typeface="Times New Roman" panose="02020603050405020304" pitchFamily="18" charset="0"/>
                <a:cs typeface="Times New Roman" panose="02020603050405020304" pitchFamily="18" charset="0"/>
              </a:rPr>
              <a:t>сунушталат</a:t>
            </a:r>
            <a:r>
              <a:rPr lang="ru-RU" sz="2400" b="1" dirty="0">
                <a:solidFill>
                  <a:srgbClr val="002060"/>
                </a:solidFill>
                <a:latin typeface="Times New Roman" panose="02020603050405020304" pitchFamily="18" charset="0"/>
                <a:cs typeface="Times New Roman" panose="02020603050405020304" pitchFamily="18" charset="0"/>
              </a:rPr>
              <a:t>.</a:t>
            </a:r>
          </a:p>
        </p:txBody>
      </p:sp>
      <p:pic>
        <p:nvPicPr>
          <p:cNvPr id="3" name="Рисунок 2"/>
          <p:cNvPicPr>
            <a:picLocks noChangeAspect="1"/>
          </p:cNvPicPr>
          <p:nvPr/>
        </p:nvPicPr>
        <p:blipFill>
          <a:blip r:embed="rId2"/>
          <a:stretch>
            <a:fillRect/>
          </a:stretch>
        </p:blipFill>
        <p:spPr>
          <a:xfrm>
            <a:off x="5957455" y="789709"/>
            <a:ext cx="5167746" cy="5217732"/>
          </a:xfrm>
          <a:prstGeom prst="rect">
            <a:avLst/>
          </a:prstGeom>
        </p:spPr>
      </p:pic>
    </p:spTree>
    <p:extLst>
      <p:ext uri="{BB962C8B-B14F-4D97-AF65-F5344CB8AC3E}">
        <p14:creationId xmlns:p14="http://schemas.microsoft.com/office/powerpoint/2010/main" val="3204885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37229" y="872836"/>
            <a:ext cx="10577015" cy="5250873"/>
          </a:xfrm>
        </p:spPr>
        <p:txBody>
          <a:bodyPr>
            <a:noAutofit/>
          </a:bodyPr>
          <a:lstStyle/>
          <a:p>
            <a:pPr algn="l"/>
            <a:r>
              <a:rPr lang="ky-KG" sz="3200" dirty="0" smtClean="0">
                <a:solidFill>
                  <a:srgbClr val="002060"/>
                </a:solidFill>
                <a:latin typeface="Times New Roman" panose="02020603050405020304" pitchFamily="18" charset="0"/>
                <a:cs typeface="Times New Roman" panose="02020603050405020304" pitchFamily="18" charset="0"/>
              </a:rPr>
              <a:t>        </a:t>
            </a:r>
            <a:r>
              <a:rPr lang="ky-KG" sz="3200" b="1" dirty="0" smtClean="0">
                <a:solidFill>
                  <a:srgbClr val="002060"/>
                </a:solidFill>
                <a:latin typeface="Times New Roman" panose="02020603050405020304" pitchFamily="18" charset="0"/>
                <a:cs typeface="Times New Roman" panose="02020603050405020304" pitchFamily="18" charset="0"/>
              </a:rPr>
              <a:t>Пьетро дыйкан Рокфорт айылына жакын жерде кой кайтарат. Күндүн ысыгынан бир аз дем алуу үчүн кичинекей бир үңкүргө кирет. Түшкү тамакка деп, жанында бир кесим нан жана сыр болот. Жаңы эле тамактана баштаганда үңкүрдүн жанында кетип бара жаткан татынакай Дарияны көрүп калып жеп аткан тамагын таштап, аркасынан жолугууга барат. Үч айдан кийин келип өзүнүн баягы таштап кеткен нан менен сырын көрөт. Ушунчалык ачка болгондуктан баягы көгөргөн сырды жеп, даамдуулугуна ушунча таң калат. Мына ушинтип Рокфорт сыры жаралган экен.</a:t>
            </a:r>
            <a:endParaRPr lang="ru-RU"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97426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8364" y="2410692"/>
            <a:ext cx="9864436" cy="1870363"/>
          </a:xfrm>
        </p:spPr>
        <p:txBody>
          <a:bodyPr>
            <a:noAutofit/>
          </a:bodyPr>
          <a:lstStyle/>
          <a:p>
            <a:pPr algn="l"/>
            <a:r>
              <a:rPr lang="ky-KG" sz="3600" b="1" dirty="0" smtClean="0">
                <a:solidFill>
                  <a:srgbClr val="FF0000"/>
                </a:solidFill>
                <a:latin typeface="Times New Roman" panose="02020603050405020304" pitchFamily="18" charset="0"/>
                <a:cs typeface="Times New Roman" panose="02020603050405020304" pitchFamily="18" charset="0"/>
              </a:rPr>
              <a:t>Бри</a:t>
            </a:r>
            <a:r>
              <a:rPr lang="ky-KG" sz="3600" b="1" dirty="0" smtClean="0">
                <a:solidFill>
                  <a:srgbClr val="002060"/>
                </a:solidFill>
                <a:latin typeface="Times New Roman" panose="02020603050405020304" pitchFamily="18" charset="0"/>
                <a:cs typeface="Times New Roman" panose="02020603050405020304" pitchFamily="18" charset="0"/>
              </a:rPr>
              <a:t>-бул жумшак жана назик каймак даамдуу сырлардын бир түрү. Бри-бул эски француз провинциясы менен бирдей аталыштагы сырдын бир түрү. Анын ачык же бозомук эти ак кабык менен капталган, аны да жесе болот. Бри канчалык жакшы бышса, анын кабыгы ошончолук жумшак болуп, өзгөчө жыпар жыты жана даамдуулугу күчөйт. </a:t>
            </a:r>
            <a:endParaRPr lang="ru-RU" sz="3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34135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064B553-675B-4B4C-B962-3334B0A2160A}"/>
              </a:ext>
            </a:extLst>
          </p:cNvPr>
          <p:cNvSpPr txBox="1"/>
          <p:nvPr/>
        </p:nvSpPr>
        <p:spPr>
          <a:xfrm>
            <a:off x="2784764" y="831273"/>
            <a:ext cx="6068291" cy="1200329"/>
          </a:xfrm>
          <a:prstGeom prst="rect">
            <a:avLst/>
          </a:prstGeom>
          <a:noFill/>
        </p:spPr>
        <p:txBody>
          <a:bodyPr wrap="square">
            <a:spAutoFit/>
          </a:bodyPr>
          <a:lstStyle/>
          <a:p>
            <a:pPr algn="ctr"/>
            <a:r>
              <a:rPr lang="ru-RU" sz="7200" dirty="0" err="1" smtClean="0">
                <a:solidFill>
                  <a:srgbClr val="FF0000"/>
                </a:solidFill>
                <a:latin typeface="Times New Roman" panose="02020603050405020304" pitchFamily="18" charset="0"/>
                <a:cs typeface="Times New Roman" panose="02020603050405020304" pitchFamily="18" charset="0"/>
              </a:rPr>
              <a:t>Максаты</a:t>
            </a:r>
            <a:r>
              <a:rPr lang="ru-RU" sz="7200" dirty="0" smtClean="0">
                <a:solidFill>
                  <a:srgbClr val="FF0000"/>
                </a:solidFill>
                <a:latin typeface="Times New Roman" panose="02020603050405020304" pitchFamily="18" charset="0"/>
                <a:cs typeface="Times New Roman" panose="02020603050405020304" pitchFamily="18" charset="0"/>
              </a:rPr>
              <a:t>:</a:t>
            </a:r>
            <a:endParaRPr lang="ru-RU" sz="720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4A72107-3C46-EA45-9EC4-C2760977BC68}"/>
              </a:ext>
            </a:extLst>
          </p:cNvPr>
          <p:cNvSpPr txBox="1"/>
          <p:nvPr/>
        </p:nvSpPr>
        <p:spPr>
          <a:xfrm>
            <a:off x="886690" y="2553297"/>
            <a:ext cx="4973782" cy="2308324"/>
          </a:xfrm>
          <a:prstGeom prst="rect">
            <a:avLst/>
          </a:prstGeom>
          <a:noFill/>
        </p:spPr>
        <p:txBody>
          <a:bodyPr wrap="square">
            <a:spAutoFit/>
          </a:bodyPr>
          <a:lstStyle/>
          <a:p>
            <a:r>
              <a:rPr lang="ru-RU" sz="4800" b="1" dirty="0" err="1">
                <a:solidFill>
                  <a:srgbClr val="7030A0"/>
                </a:solidFill>
                <a:latin typeface="Times New Roman" panose="02020603050405020304" pitchFamily="18" charset="0"/>
                <a:cs typeface="Times New Roman" panose="02020603050405020304" pitchFamily="18" charset="0"/>
              </a:rPr>
              <a:t>Франциянын</a:t>
            </a:r>
            <a:r>
              <a:rPr lang="ru-RU" sz="4800" b="1" dirty="0">
                <a:solidFill>
                  <a:srgbClr val="7030A0"/>
                </a:solidFill>
                <a:latin typeface="Times New Roman" panose="02020603050405020304" pitchFamily="18" charset="0"/>
                <a:cs typeface="Times New Roman" panose="02020603050405020304" pitchFamily="18" charset="0"/>
              </a:rPr>
              <a:t> сыр </a:t>
            </a:r>
            <a:r>
              <a:rPr lang="ru-RU" sz="4800" b="1" dirty="0" err="1" smtClean="0">
                <a:solidFill>
                  <a:srgbClr val="7030A0"/>
                </a:solidFill>
                <a:latin typeface="Times New Roman" panose="02020603050405020304" pitchFamily="18" charset="0"/>
                <a:cs typeface="Times New Roman" panose="02020603050405020304" pitchFamily="18" charset="0"/>
              </a:rPr>
              <a:t>дүйнөсүн</a:t>
            </a:r>
            <a:r>
              <a:rPr lang="ru-RU" sz="4800" b="1" dirty="0" smtClean="0">
                <a:solidFill>
                  <a:srgbClr val="7030A0"/>
                </a:solidFill>
                <a:latin typeface="Times New Roman" panose="02020603050405020304" pitchFamily="18" charset="0"/>
                <a:cs typeface="Times New Roman" panose="02020603050405020304" pitchFamily="18" charset="0"/>
              </a:rPr>
              <a:t> </a:t>
            </a:r>
            <a:r>
              <a:rPr lang="ru-RU" sz="4800" b="1" dirty="0" err="1">
                <a:solidFill>
                  <a:srgbClr val="7030A0"/>
                </a:solidFill>
                <a:latin typeface="Times New Roman" panose="02020603050405020304" pitchFamily="18" charset="0"/>
                <a:cs typeface="Times New Roman" panose="02020603050405020304" pitchFamily="18" charset="0"/>
              </a:rPr>
              <a:t>изилдеп</a:t>
            </a:r>
            <a:r>
              <a:rPr lang="ru-RU" sz="4800" b="1" dirty="0">
                <a:solidFill>
                  <a:srgbClr val="7030A0"/>
                </a:solidFill>
                <a:latin typeface="Times New Roman" panose="02020603050405020304" pitchFamily="18" charset="0"/>
                <a:cs typeface="Times New Roman" panose="02020603050405020304" pitchFamily="18" charset="0"/>
              </a:rPr>
              <a:t> </a:t>
            </a:r>
            <a:r>
              <a:rPr lang="ru-RU" sz="4800" b="1" dirty="0" err="1" smtClean="0">
                <a:solidFill>
                  <a:srgbClr val="7030A0"/>
                </a:solidFill>
                <a:latin typeface="Times New Roman" panose="02020603050405020304" pitchFamily="18" charset="0"/>
                <a:cs typeface="Times New Roman" panose="02020603050405020304" pitchFamily="18" charset="0"/>
              </a:rPr>
              <a:t>ачуу</a:t>
            </a:r>
            <a:endParaRPr lang="ru-RU" sz="4800" b="1" dirty="0">
              <a:solidFill>
                <a:srgbClr val="7030A0"/>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0234" y="2031602"/>
            <a:ext cx="4182255" cy="4022834"/>
          </a:xfrm>
          <a:prstGeom prst="rect">
            <a:avLst/>
          </a:prstGeom>
        </p:spPr>
      </p:pic>
    </p:spTree>
    <p:extLst>
      <p:ext uri="{BB962C8B-B14F-4D97-AF65-F5344CB8AC3E}">
        <p14:creationId xmlns:p14="http://schemas.microsoft.com/office/powerpoint/2010/main" val="12243855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262409E7-6E1A-7B42-A3D0-044C01032889}"/>
              </a:ext>
            </a:extLst>
          </p:cNvPr>
          <p:cNvPicPr>
            <a:picLocks noChangeAspect="1"/>
          </p:cNvPicPr>
          <p:nvPr/>
        </p:nvPicPr>
        <p:blipFill>
          <a:blip r:embed="rId2"/>
          <a:stretch>
            <a:fillRect/>
          </a:stretch>
        </p:blipFill>
        <p:spPr>
          <a:xfrm>
            <a:off x="668740" y="668739"/>
            <a:ext cx="10877266" cy="55409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584806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5">
            <a:extLst>
              <a:ext uri="{FF2B5EF4-FFF2-40B4-BE49-F238E27FC236}">
                <a16:creationId xmlns:a16="http://schemas.microsoft.com/office/drawing/2014/main" id="{ADDF9288-172C-EA47-98DD-0CF1854DEC06}"/>
              </a:ext>
            </a:extLst>
          </p:cNvPr>
          <p:cNvPicPr>
            <a:picLocks noChangeAspect="1"/>
          </p:cNvPicPr>
          <p:nvPr/>
        </p:nvPicPr>
        <p:blipFill>
          <a:blip r:embed="rId2"/>
          <a:stretch>
            <a:fillRect/>
          </a:stretch>
        </p:blipFill>
        <p:spPr>
          <a:xfrm>
            <a:off x="720436" y="734290"/>
            <a:ext cx="5093510" cy="5417127"/>
          </a:xfrm>
          <a:prstGeom prst="rect">
            <a:avLst/>
          </a:prstGeom>
          <a:ln w="88900" cap="sq" cmpd="thickThin">
            <a:solidFill>
              <a:srgbClr val="000000"/>
            </a:solidFill>
            <a:prstDash val="solid"/>
            <a:miter lim="800000"/>
          </a:ln>
          <a:effectLst>
            <a:innerShdw blurRad="76200">
              <a:srgbClr val="000000"/>
            </a:innerShdw>
          </a:effectLst>
        </p:spPr>
      </p:pic>
      <p:sp>
        <p:nvSpPr>
          <p:cNvPr id="4" name="Прямоугольник 3"/>
          <p:cNvSpPr/>
          <p:nvPr/>
        </p:nvSpPr>
        <p:spPr>
          <a:xfrm>
            <a:off x="6109854" y="734290"/>
            <a:ext cx="5223163" cy="5016758"/>
          </a:xfrm>
          <a:prstGeom prst="rect">
            <a:avLst/>
          </a:prstGeom>
        </p:spPr>
        <p:txBody>
          <a:bodyPr wrap="square">
            <a:spAutoFit/>
          </a:bodyPr>
          <a:lstStyle/>
          <a:p>
            <a:r>
              <a:rPr lang="ru-RU" sz="2000" b="1" dirty="0">
                <a:solidFill>
                  <a:srgbClr val="FF0000"/>
                </a:solidFill>
                <a:latin typeface="Times New Roman" panose="02020603050405020304" pitchFamily="18" charset="0"/>
                <a:cs typeface="Times New Roman" panose="02020603050405020304" pitchFamily="18" charset="0"/>
              </a:rPr>
              <a:t>Нёфшатель </a:t>
            </a:r>
            <a:r>
              <a:rPr lang="af-ZA" sz="2000" b="1" dirty="0">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Франциянын</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жумшак</a:t>
            </a:r>
            <a:r>
              <a:rPr lang="ru-RU" sz="2000" b="1" dirty="0">
                <a:solidFill>
                  <a:srgbClr val="002060"/>
                </a:solidFill>
                <a:latin typeface="Times New Roman" panose="02020603050405020304" pitchFamily="18" charset="0"/>
                <a:cs typeface="Times New Roman" panose="02020603050405020304" pitchFamily="18" charset="0"/>
              </a:rPr>
              <a:t> сыры, </a:t>
            </a:r>
            <a:r>
              <a:rPr lang="ru-RU" sz="2000" b="1" dirty="0" err="1">
                <a:solidFill>
                  <a:srgbClr val="002060"/>
                </a:solidFill>
                <a:latin typeface="Times New Roman" panose="02020603050405020304" pitchFamily="18" charset="0"/>
                <a:cs typeface="Times New Roman" panose="02020603050405020304" pitchFamily="18" charset="0"/>
              </a:rPr>
              <a:t>өлкөнүн</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түндүк-батышындагы</a:t>
            </a:r>
            <a:r>
              <a:rPr lang="ru-RU" sz="2000" b="1" dirty="0">
                <a:solidFill>
                  <a:srgbClr val="002060"/>
                </a:solidFill>
                <a:latin typeface="Times New Roman" panose="02020603050405020304" pitchFamily="18" charset="0"/>
                <a:cs typeface="Times New Roman" panose="02020603050405020304" pitchFamily="18" charset="0"/>
              </a:rPr>
              <a:t> Брей </a:t>
            </a:r>
            <a:r>
              <a:rPr lang="ru-RU" sz="2000" b="1" dirty="0" err="1">
                <a:solidFill>
                  <a:srgbClr val="002060"/>
                </a:solidFill>
                <a:latin typeface="Times New Roman" panose="02020603050405020304" pitchFamily="18" charset="0"/>
                <a:cs typeface="Times New Roman" panose="02020603050405020304" pitchFamily="18" charset="0"/>
              </a:rPr>
              <a:t>аймагында</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өндүрүлгөн</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көгөргөн</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кабыгы</a:t>
            </a:r>
            <a:r>
              <a:rPr lang="ru-RU" sz="2000" b="1" dirty="0">
                <a:solidFill>
                  <a:srgbClr val="002060"/>
                </a:solidFill>
                <a:latin typeface="Times New Roman" panose="02020603050405020304" pitchFamily="18" charset="0"/>
                <a:cs typeface="Times New Roman" panose="02020603050405020304" pitchFamily="18" charset="0"/>
              </a:rPr>
              <a:t> бар. </a:t>
            </a:r>
            <a:r>
              <a:rPr lang="ru-RU" sz="2000" b="1" dirty="0" err="1">
                <a:solidFill>
                  <a:srgbClr val="002060"/>
                </a:solidFill>
                <a:latin typeface="Times New Roman" panose="02020603050405020304" pitchFamily="18" charset="0"/>
                <a:cs typeface="Times New Roman" panose="02020603050405020304" pitchFamily="18" charset="0"/>
              </a:rPr>
              <a:t>Сырдын</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эмблемалык</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түрү</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smtClean="0">
                <a:solidFill>
                  <a:srgbClr val="002060"/>
                </a:solidFill>
                <a:latin typeface="Times New Roman" panose="02020603050405020304" pitchFamily="18" charset="0"/>
                <a:cs typeface="Times New Roman" panose="02020603050405020304" pitchFamily="18" charset="0"/>
              </a:rPr>
              <a:t>– </a:t>
            </a:r>
            <a:r>
              <a:rPr lang="ru-RU" sz="2000" b="1" dirty="0" err="1" smtClean="0">
                <a:solidFill>
                  <a:srgbClr val="002060"/>
                </a:solidFill>
                <a:latin typeface="Times New Roman" panose="02020603050405020304" pitchFamily="18" charset="0"/>
                <a:cs typeface="Times New Roman" panose="02020603050405020304" pitchFamily="18" charset="0"/>
              </a:rPr>
              <a:t>жүрөкчө</a:t>
            </a:r>
            <a:r>
              <a:rPr lang="ru-RU" sz="2000" b="1" dirty="0" smtClean="0">
                <a:solidFill>
                  <a:srgbClr val="002060"/>
                </a:solidFill>
                <a:latin typeface="Times New Roman" panose="02020603050405020304" pitchFamily="18" charset="0"/>
                <a:cs typeface="Times New Roman" panose="02020603050405020304" pitchFamily="18" charset="0"/>
              </a:rPr>
              <a:t>, </a:t>
            </a:r>
            <a:r>
              <a:rPr lang="ru-RU" sz="2000" b="1" dirty="0">
                <a:solidFill>
                  <a:srgbClr val="002060"/>
                </a:solidFill>
                <a:latin typeface="Times New Roman" panose="02020603050405020304" pitchFamily="18" charset="0"/>
                <a:cs typeface="Times New Roman" panose="02020603050405020304" pitchFamily="18" charset="0"/>
              </a:rPr>
              <a:t>бирок </a:t>
            </a:r>
            <a:r>
              <a:rPr lang="ru-RU" sz="2000" b="1" dirty="0" err="1">
                <a:solidFill>
                  <a:srgbClr val="002060"/>
                </a:solidFill>
                <a:latin typeface="Times New Roman" panose="02020603050405020304" pitchFamily="18" charset="0"/>
                <a:cs typeface="Times New Roman" panose="02020603050405020304" pitchFamily="18" charset="0"/>
              </a:rPr>
              <a:t>өндүрүш</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эрежелерине</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ылайык</a:t>
            </a:r>
            <a:r>
              <a:rPr lang="ru-RU" sz="2000" b="1" dirty="0">
                <a:solidFill>
                  <a:srgbClr val="002060"/>
                </a:solidFill>
                <a:latin typeface="Times New Roman" panose="02020603050405020304" pitchFamily="18" charset="0"/>
                <a:cs typeface="Times New Roman" panose="02020603050405020304" pitchFamily="18" charset="0"/>
              </a:rPr>
              <a:t>, кыш, </a:t>
            </a:r>
            <a:r>
              <a:rPr lang="ru-RU" sz="2000" b="1" dirty="0" err="1">
                <a:solidFill>
                  <a:srgbClr val="002060"/>
                </a:solidFill>
                <a:latin typeface="Times New Roman" panose="02020603050405020304" pitchFamily="18" charset="0"/>
                <a:cs typeface="Times New Roman" panose="02020603050405020304" pitchFamily="18" charset="0"/>
              </a:rPr>
              <a:t>челек</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төрт</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бурчтуктарга</a:t>
            </a:r>
            <a:r>
              <a:rPr lang="ru-RU" sz="2000" b="1" dirty="0">
                <a:solidFill>
                  <a:srgbClr val="002060"/>
                </a:solidFill>
                <a:latin typeface="Times New Roman" panose="02020603050405020304" pitchFamily="18" charset="0"/>
                <a:cs typeface="Times New Roman" panose="02020603050405020304" pitchFamily="18" charset="0"/>
              </a:rPr>
              <a:t> да </a:t>
            </a:r>
            <a:r>
              <a:rPr lang="ru-RU" sz="2000" b="1" dirty="0" err="1">
                <a:solidFill>
                  <a:srgbClr val="002060"/>
                </a:solidFill>
                <a:latin typeface="Times New Roman" panose="02020603050405020304" pitchFamily="18" charset="0"/>
                <a:cs typeface="Times New Roman" panose="02020603050405020304" pitchFamily="18" charset="0"/>
              </a:rPr>
              <a:t>уруксат</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берилген</a:t>
            </a:r>
            <a:r>
              <a:rPr lang="ru-RU" sz="2000" b="1" dirty="0" smtClean="0">
                <a:solidFill>
                  <a:srgbClr val="002060"/>
                </a:solidFill>
                <a:latin typeface="Times New Roman" panose="02020603050405020304" pitchFamily="18" charset="0"/>
                <a:cs typeface="Times New Roman" panose="02020603050405020304" pitchFamily="18" charset="0"/>
              </a:rPr>
              <a:t>. </a:t>
            </a:r>
            <a:endParaRPr lang="ru-RU" sz="2000" b="1" dirty="0">
              <a:solidFill>
                <a:srgbClr val="002060"/>
              </a:solidFill>
              <a:latin typeface="Times New Roman" panose="02020603050405020304" pitchFamily="18" charset="0"/>
              <a:cs typeface="Times New Roman" panose="02020603050405020304" pitchFamily="18" charset="0"/>
            </a:endParaRPr>
          </a:p>
          <a:p>
            <a:r>
              <a:rPr lang="ru-RU" sz="2000" b="1" dirty="0" smtClean="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Сырдын</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салмагы</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smtClean="0">
                <a:solidFill>
                  <a:srgbClr val="002060"/>
                </a:solidFill>
                <a:latin typeface="Times New Roman" panose="02020603050405020304" pitchFamily="18" charset="0"/>
                <a:cs typeface="Times New Roman" panose="02020603050405020304" pitchFamily="18" charset="0"/>
              </a:rPr>
              <a:t>100гр-600 </a:t>
            </a:r>
            <a:r>
              <a:rPr lang="ru-RU" sz="2000" b="1" dirty="0" err="1" smtClean="0">
                <a:solidFill>
                  <a:srgbClr val="002060"/>
                </a:solidFill>
                <a:latin typeface="Times New Roman" panose="02020603050405020304" pitchFamily="18" charset="0"/>
                <a:cs typeface="Times New Roman" panose="02020603050405020304" pitchFamily="18" charset="0"/>
              </a:rPr>
              <a:t>гр</a:t>
            </a:r>
            <a:r>
              <a:rPr lang="ru-RU" sz="2000" b="1" dirty="0" smtClean="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жетет</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жана</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кеминде</a:t>
            </a:r>
            <a:r>
              <a:rPr lang="ru-RU" sz="2000" b="1" dirty="0">
                <a:solidFill>
                  <a:srgbClr val="002060"/>
                </a:solidFill>
                <a:latin typeface="Times New Roman" panose="02020603050405020304" pitchFamily="18" charset="0"/>
                <a:cs typeface="Times New Roman" panose="02020603050405020304" pitchFamily="18" charset="0"/>
              </a:rPr>
              <a:t> 10 </a:t>
            </a:r>
            <a:r>
              <a:rPr lang="ru-RU" sz="2000" b="1" dirty="0" err="1">
                <a:solidFill>
                  <a:srgbClr val="002060"/>
                </a:solidFill>
                <a:latin typeface="Times New Roman" panose="02020603050405020304" pitchFamily="18" charset="0"/>
                <a:cs typeface="Times New Roman" panose="02020603050405020304" pitchFamily="18" charset="0"/>
              </a:rPr>
              <a:t>күн</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бышышы</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керек</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Аны</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колдонууга</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идеалдуу</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убакыт</a:t>
            </a:r>
            <a:r>
              <a:rPr lang="ru-RU" sz="2000" b="1" dirty="0">
                <a:solidFill>
                  <a:srgbClr val="002060"/>
                </a:solidFill>
                <a:latin typeface="Times New Roman" panose="02020603050405020304" pitchFamily="18" charset="0"/>
                <a:cs typeface="Times New Roman" panose="02020603050405020304" pitchFamily="18" charset="0"/>
              </a:rPr>
              <a:t>: апрель </a:t>
            </a:r>
            <a:r>
              <a:rPr lang="ru-RU" sz="2000" b="1" dirty="0" smtClean="0">
                <a:solidFill>
                  <a:srgbClr val="002060"/>
                </a:solidFill>
                <a:latin typeface="Times New Roman" panose="02020603050405020304" pitchFamily="18" charset="0"/>
                <a:cs typeface="Times New Roman" panose="02020603050405020304" pitchFamily="18" charset="0"/>
              </a:rPr>
              <a:t>– август </a:t>
            </a:r>
            <a:r>
              <a:rPr lang="ru-RU" sz="2000" b="1" dirty="0" err="1" smtClean="0">
                <a:solidFill>
                  <a:srgbClr val="002060"/>
                </a:solidFill>
                <a:latin typeface="Times New Roman" panose="02020603050405020304" pitchFamily="18" charset="0"/>
                <a:cs typeface="Times New Roman" panose="02020603050405020304" pitchFamily="18" charset="0"/>
              </a:rPr>
              <a:t>айлары</a:t>
            </a:r>
            <a:r>
              <a:rPr lang="ru-RU" sz="2000" b="1" dirty="0" smtClean="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Уламыштарга</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караганда</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smtClean="0">
                <a:solidFill>
                  <a:srgbClr val="002060"/>
                </a:solidFill>
                <a:latin typeface="Times New Roman" panose="02020603050405020304" pitchFamily="18" charset="0"/>
                <a:cs typeface="Times New Roman" panose="02020603050405020304" pitchFamily="18" charset="0"/>
              </a:rPr>
              <a:t>Англия </a:t>
            </a:r>
            <a:r>
              <a:rPr lang="ru-RU" sz="2000" b="1" dirty="0" err="1" smtClean="0">
                <a:solidFill>
                  <a:srgbClr val="002060"/>
                </a:solidFill>
                <a:latin typeface="Times New Roman" panose="02020603050405020304" pitchFamily="18" charset="0"/>
                <a:cs typeface="Times New Roman" panose="02020603050405020304" pitchFamily="18" charset="0"/>
              </a:rPr>
              <a:t>менен</a:t>
            </a:r>
            <a:r>
              <a:rPr lang="ru-RU" sz="2000" b="1" dirty="0" smtClean="0">
                <a:solidFill>
                  <a:srgbClr val="002060"/>
                </a:solidFill>
                <a:latin typeface="Times New Roman" panose="02020603050405020304" pitchFamily="18" charset="0"/>
                <a:cs typeface="Times New Roman" panose="02020603050405020304" pitchFamily="18" charset="0"/>
              </a:rPr>
              <a:t> </a:t>
            </a:r>
            <a:r>
              <a:rPr lang="ru-RU" sz="2000" b="1" dirty="0" err="1" smtClean="0">
                <a:solidFill>
                  <a:srgbClr val="002060"/>
                </a:solidFill>
                <a:latin typeface="Times New Roman" panose="02020603050405020304" pitchFamily="18" charset="0"/>
                <a:cs typeface="Times New Roman" panose="02020603050405020304" pitchFamily="18" charset="0"/>
              </a:rPr>
              <a:t>Франциянын</a:t>
            </a:r>
            <a:r>
              <a:rPr lang="ru-RU" sz="2000" b="1" dirty="0" smtClean="0">
                <a:solidFill>
                  <a:srgbClr val="002060"/>
                </a:solidFill>
                <a:latin typeface="Times New Roman" panose="02020603050405020304" pitchFamily="18" charset="0"/>
                <a:cs typeface="Times New Roman" panose="02020603050405020304" pitchFamily="18" charset="0"/>
              </a:rPr>
              <a:t> </a:t>
            </a:r>
            <a:r>
              <a:rPr lang="ru-RU" sz="2000" b="1" dirty="0" err="1" smtClean="0">
                <a:solidFill>
                  <a:srgbClr val="002060"/>
                </a:solidFill>
                <a:latin typeface="Times New Roman" panose="02020603050405020304" pitchFamily="18" charset="0"/>
                <a:cs typeface="Times New Roman" panose="02020603050405020304" pitchFamily="18" charset="0"/>
              </a:rPr>
              <a:t>ортосундагы</a:t>
            </a:r>
            <a:r>
              <a:rPr lang="ru-RU" sz="2000" b="1" dirty="0" smtClean="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ж</a:t>
            </a:r>
            <a:r>
              <a:rPr lang="ru-RU" sz="2000" b="1" dirty="0" err="1" smtClean="0">
                <a:solidFill>
                  <a:srgbClr val="002060"/>
                </a:solidFill>
                <a:latin typeface="Times New Roman" panose="02020603050405020304" pitchFamily="18" charset="0"/>
                <a:cs typeface="Times New Roman" panose="02020603050405020304" pitchFamily="18" charset="0"/>
              </a:rPr>
              <a:t>үз</a:t>
            </a:r>
            <a:r>
              <a:rPr lang="ru-RU" sz="2000" b="1" dirty="0" smtClean="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жылдык</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согуш</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учурунда</a:t>
            </a:r>
            <a:r>
              <a:rPr lang="ru-RU" sz="2000" b="1" dirty="0">
                <a:solidFill>
                  <a:srgbClr val="002060"/>
                </a:solidFill>
                <a:latin typeface="Times New Roman" panose="02020603050405020304" pitchFamily="18" charset="0"/>
                <a:cs typeface="Times New Roman" panose="02020603050405020304" pitchFamily="18" charset="0"/>
              </a:rPr>
              <a:t> Рождество </a:t>
            </a:r>
            <a:r>
              <a:rPr lang="ru-RU" sz="2000" b="1" dirty="0" err="1">
                <a:solidFill>
                  <a:srgbClr val="002060"/>
                </a:solidFill>
                <a:latin typeface="Times New Roman" panose="02020603050405020304" pitchFamily="18" charset="0"/>
                <a:cs typeface="Times New Roman" panose="02020603050405020304" pitchFamily="18" charset="0"/>
              </a:rPr>
              <a:t>майрамында</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кыздар</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smtClean="0">
                <a:solidFill>
                  <a:srgbClr val="002060"/>
                </a:solidFill>
                <a:latin typeface="Times New Roman" panose="02020603050405020304" pitchFamily="18" charset="0"/>
                <a:cs typeface="Times New Roman" panose="02020603050405020304" pitchFamily="18" charset="0"/>
              </a:rPr>
              <a:t>сүйүүсүнүн</a:t>
            </a:r>
            <a:r>
              <a:rPr lang="ru-RU" sz="2000" b="1" dirty="0" smtClean="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белгиси</a:t>
            </a:r>
            <a:r>
              <a:rPr lang="ru-RU" sz="2000" b="1" dirty="0">
                <a:solidFill>
                  <a:srgbClr val="002060"/>
                </a:solidFill>
                <a:latin typeface="Times New Roman" panose="02020603050405020304" pitchFamily="18" charset="0"/>
                <a:cs typeface="Times New Roman" panose="02020603050405020304" pitchFamily="18" charset="0"/>
              </a:rPr>
              <a:t> катары </a:t>
            </a:r>
            <a:r>
              <a:rPr lang="ru-RU" sz="2000" b="1" dirty="0" err="1">
                <a:solidFill>
                  <a:srgbClr val="002060"/>
                </a:solidFill>
                <a:latin typeface="Times New Roman" panose="02020603050405020304" pitchFamily="18" charset="0"/>
                <a:cs typeface="Times New Roman" panose="02020603050405020304" pitchFamily="18" charset="0"/>
              </a:rPr>
              <a:t>англис</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аскерлерине</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жүрөк</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формасындагы</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сырды</a:t>
            </a:r>
            <a:r>
              <a:rPr lang="ru-RU" sz="2000" b="1" dirty="0">
                <a:solidFill>
                  <a:srgbClr val="002060"/>
                </a:solidFill>
                <a:latin typeface="Times New Roman" panose="02020603050405020304" pitchFamily="18" charset="0"/>
                <a:cs typeface="Times New Roman" panose="02020603050405020304" pitchFamily="18" charset="0"/>
              </a:rPr>
              <a:t> белек </a:t>
            </a:r>
            <a:r>
              <a:rPr lang="ru-RU" sz="2000" b="1" dirty="0" err="1">
                <a:solidFill>
                  <a:srgbClr val="002060"/>
                </a:solidFill>
                <a:latin typeface="Times New Roman" panose="02020603050405020304" pitchFamily="18" charset="0"/>
                <a:cs typeface="Times New Roman" panose="02020603050405020304" pitchFamily="18" charset="0"/>
              </a:rPr>
              <a:t>кылышкан</a:t>
            </a:r>
            <a:r>
              <a:rPr lang="ru-RU" sz="2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525932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4149" y="750120"/>
            <a:ext cx="3178964" cy="1005821"/>
          </a:xfrm>
        </p:spPr>
        <p:txBody>
          <a:bodyPr>
            <a:noAutofit/>
          </a:bodyPr>
          <a:lstStyle/>
          <a:p>
            <a:r>
              <a:rPr lang="ky-KG" sz="2400" b="1" dirty="0" smtClean="0">
                <a:solidFill>
                  <a:srgbClr val="FF0000"/>
                </a:solidFill>
              </a:rPr>
              <a:t>Бри</a:t>
            </a:r>
            <a:r>
              <a:rPr lang="ky-KG" sz="2400" dirty="0" smtClean="0">
                <a:solidFill>
                  <a:srgbClr val="FF0000"/>
                </a:solidFill>
              </a:rPr>
              <a:t> </a:t>
            </a:r>
            <a:r>
              <a:rPr lang="ky-KG" sz="2400" dirty="0" smtClean="0"/>
              <a:t>– </a:t>
            </a:r>
            <a:r>
              <a:rPr lang="ky-KG" sz="2400" b="1" dirty="0" smtClean="0">
                <a:solidFill>
                  <a:srgbClr val="00B050"/>
                </a:solidFill>
                <a:latin typeface="Times New Roman" panose="02020603050405020304" pitchFamily="18" charset="0"/>
                <a:cs typeface="Times New Roman" panose="02020603050405020304" pitchFamily="18" charset="0"/>
              </a:rPr>
              <a:t>корольдун сыры</a:t>
            </a:r>
            <a:endParaRPr lang="ru-RU" sz="2400" b="1" dirty="0">
              <a:solidFill>
                <a:srgbClr val="00B05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149" y="1869743"/>
            <a:ext cx="3603009" cy="4394579"/>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7159" y="1869743"/>
            <a:ext cx="4080680" cy="4449170"/>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7840" y="1869743"/>
            <a:ext cx="3411940" cy="4394579"/>
          </a:xfrm>
          <a:prstGeom prst="rect">
            <a:avLst/>
          </a:prstGeom>
        </p:spPr>
      </p:pic>
      <p:sp>
        <p:nvSpPr>
          <p:cNvPr id="6" name="Заголовок 1"/>
          <p:cNvSpPr txBox="1">
            <a:spLocks/>
          </p:cNvSpPr>
          <p:nvPr/>
        </p:nvSpPr>
        <p:spPr>
          <a:xfrm>
            <a:off x="3924887" y="782037"/>
            <a:ext cx="4037428" cy="100582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ky-KG" sz="2400" b="1" dirty="0" smtClean="0">
                <a:solidFill>
                  <a:srgbClr val="FF0000"/>
                </a:solidFill>
                <a:latin typeface="Times New Roman" panose="02020603050405020304" pitchFamily="18" charset="0"/>
                <a:cs typeface="Times New Roman" panose="02020603050405020304" pitchFamily="18" charset="0"/>
              </a:rPr>
              <a:t>Рокфорт</a:t>
            </a:r>
            <a:r>
              <a:rPr lang="ky-KG" sz="2400" dirty="0" smtClean="0">
                <a:latin typeface="Times New Roman" panose="02020603050405020304" pitchFamily="18" charset="0"/>
                <a:cs typeface="Times New Roman" panose="02020603050405020304" pitchFamily="18" charset="0"/>
              </a:rPr>
              <a:t> – </a:t>
            </a:r>
            <a:r>
              <a:rPr lang="ky-KG" sz="2400" b="1" dirty="0" smtClean="0">
                <a:solidFill>
                  <a:srgbClr val="00B050"/>
                </a:solidFill>
                <a:latin typeface="Times New Roman" panose="02020603050405020304" pitchFamily="18" charset="0"/>
                <a:cs typeface="Times New Roman" panose="02020603050405020304" pitchFamily="18" charset="0"/>
              </a:rPr>
              <a:t>сүйүүдөн жаралган сыр</a:t>
            </a:r>
            <a:endParaRPr lang="ru-RU" sz="2400" b="1" dirty="0">
              <a:solidFill>
                <a:srgbClr val="00B050"/>
              </a:solidFill>
              <a:latin typeface="Times New Roman" panose="02020603050405020304" pitchFamily="18" charset="0"/>
              <a:cs typeface="Times New Roman" panose="02020603050405020304" pitchFamily="18" charset="0"/>
            </a:endParaRPr>
          </a:p>
        </p:txBody>
      </p:sp>
      <p:sp>
        <p:nvSpPr>
          <p:cNvPr id="7" name="Заголовок 1"/>
          <p:cNvSpPr txBox="1">
            <a:spLocks/>
          </p:cNvSpPr>
          <p:nvPr/>
        </p:nvSpPr>
        <p:spPr>
          <a:xfrm>
            <a:off x="8297838" y="782037"/>
            <a:ext cx="3312271" cy="1005821"/>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ky-KG" sz="2400" b="1" dirty="0" smtClean="0">
                <a:solidFill>
                  <a:srgbClr val="FF0000"/>
                </a:solidFill>
                <a:latin typeface="Times New Roman" panose="02020603050405020304" pitchFamily="18" charset="0"/>
                <a:cs typeface="Times New Roman" panose="02020603050405020304" pitchFamily="18" charset="0"/>
              </a:rPr>
              <a:t>Камамберт</a:t>
            </a:r>
            <a:r>
              <a:rPr lang="ky-KG" sz="2400" b="1" dirty="0" smtClean="0">
                <a:latin typeface="Times New Roman" panose="02020603050405020304" pitchFamily="18" charset="0"/>
                <a:cs typeface="Times New Roman" panose="02020603050405020304" pitchFamily="18" charset="0"/>
              </a:rPr>
              <a:t>– </a:t>
            </a:r>
            <a:r>
              <a:rPr lang="ky-KG" sz="2400" b="1" dirty="0" smtClean="0">
                <a:solidFill>
                  <a:srgbClr val="00B050"/>
                </a:solidFill>
                <a:latin typeface="Times New Roman" panose="02020603050405020304" pitchFamily="18" charset="0"/>
                <a:cs typeface="Times New Roman" panose="02020603050405020304" pitchFamily="18" charset="0"/>
              </a:rPr>
              <a:t>эстелик </a:t>
            </a:r>
          </a:p>
          <a:p>
            <a:r>
              <a:rPr lang="ky-KG" sz="2400" b="1" dirty="0" smtClean="0">
                <a:solidFill>
                  <a:srgbClr val="00B050"/>
                </a:solidFill>
                <a:latin typeface="Times New Roman" panose="02020603050405020304" pitchFamily="18" charset="0"/>
                <a:cs typeface="Times New Roman" panose="02020603050405020304" pitchFamily="18" charset="0"/>
              </a:rPr>
              <a:t>коюлган сыр</a:t>
            </a:r>
            <a:endParaRPr lang="ru-RU" sz="2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14856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75708" y="762000"/>
            <a:ext cx="5721927" cy="461665"/>
          </a:xfrm>
          <a:prstGeom prst="rect">
            <a:avLst/>
          </a:prstGeom>
        </p:spPr>
        <p:txBody>
          <a:bodyPr wrap="square">
            <a:spAutoFit/>
          </a:bodyPr>
          <a:lstStyle/>
          <a:p>
            <a:r>
              <a:rPr lang="ky-KG" sz="2400" b="1" dirty="0" smtClean="0">
                <a:solidFill>
                  <a:srgbClr val="FFC000"/>
                </a:solidFill>
                <a:latin typeface="Times New Roman" panose="02020603050405020304" pitchFamily="18" charset="0"/>
                <a:cs typeface="Times New Roman" panose="02020603050405020304" pitchFamily="18" charset="0"/>
              </a:rPr>
              <a:t>Сыр </a:t>
            </a:r>
            <a:r>
              <a:rPr lang="ky-KG" sz="2400" b="1" dirty="0">
                <a:solidFill>
                  <a:srgbClr val="FFC000"/>
                </a:solidFill>
                <a:latin typeface="Times New Roman" panose="02020603050405020304" pitchFamily="18" charset="0"/>
                <a:cs typeface="Times New Roman" panose="02020603050405020304" pitchFamily="18" charset="0"/>
              </a:rPr>
              <a:t>тууралуу айтылган цитаталар</a:t>
            </a:r>
            <a:endParaRPr lang="ru-RU" sz="2400"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5235" y="1344539"/>
            <a:ext cx="2133601" cy="2271497"/>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6472" y="1344538"/>
            <a:ext cx="2078183" cy="2271498"/>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9526" y="1344539"/>
            <a:ext cx="1898073" cy="2271497"/>
          </a:xfrm>
          <a:prstGeom prst="rect">
            <a:avLst/>
          </a:prstGeom>
        </p:spPr>
      </p:pic>
      <p:sp>
        <p:nvSpPr>
          <p:cNvPr id="6" name="Прямоугольник 5"/>
          <p:cNvSpPr/>
          <p:nvPr/>
        </p:nvSpPr>
        <p:spPr>
          <a:xfrm>
            <a:off x="803564" y="4031673"/>
            <a:ext cx="3574472" cy="1477328"/>
          </a:xfrm>
          <a:prstGeom prst="rect">
            <a:avLst/>
          </a:prstGeom>
        </p:spPr>
        <p:txBody>
          <a:bodyPr wrap="square">
            <a:spAutoFit/>
          </a:bodyPr>
          <a:lstStyle/>
          <a:p>
            <a:r>
              <a:rPr lang="ky-KG" b="1" dirty="0">
                <a:solidFill>
                  <a:srgbClr val="FF0000"/>
                </a:solidFill>
                <a:latin typeface="Times New Roman" panose="02020603050405020304" pitchFamily="18" charset="0"/>
                <a:cs typeface="Times New Roman" panose="02020603050405020304" pitchFamily="18" charset="0"/>
              </a:rPr>
              <a:t>Бир жылдагы 365 күндөн ашык сырдын сорту бар өлкөнү башкаруу кандай кыйын. </a:t>
            </a:r>
          </a:p>
          <a:p>
            <a:r>
              <a:rPr lang="ky-KG" b="1" dirty="0">
                <a:solidFill>
                  <a:srgbClr val="FF0000"/>
                </a:solidFill>
                <a:latin typeface="Times New Roman" panose="02020603050405020304" pitchFamily="18" charset="0"/>
                <a:cs typeface="Times New Roman" panose="02020603050405020304" pitchFamily="18" charset="0"/>
              </a:rPr>
              <a:t> </a:t>
            </a:r>
            <a:r>
              <a:rPr lang="ky-KG" b="1" dirty="0" smtClean="0">
                <a:solidFill>
                  <a:srgbClr val="FF0000"/>
                </a:solidFill>
                <a:latin typeface="Times New Roman" panose="02020603050405020304" pitchFamily="18" charset="0"/>
                <a:cs typeface="Times New Roman" panose="02020603050405020304" pitchFamily="18" charset="0"/>
              </a:rPr>
              <a:t>           Шарл </a:t>
            </a:r>
            <a:r>
              <a:rPr lang="ky-KG" b="1" dirty="0">
                <a:solidFill>
                  <a:srgbClr val="FF0000"/>
                </a:solidFill>
                <a:latin typeface="Times New Roman" panose="02020603050405020304" pitchFamily="18" charset="0"/>
                <a:cs typeface="Times New Roman" panose="02020603050405020304" pitchFamily="18" charset="0"/>
              </a:rPr>
              <a:t>де </a:t>
            </a:r>
            <a:r>
              <a:rPr lang="ky-KG" b="1" dirty="0" smtClean="0">
                <a:solidFill>
                  <a:srgbClr val="FF0000"/>
                </a:solidFill>
                <a:latin typeface="Times New Roman" panose="02020603050405020304" pitchFamily="18" charset="0"/>
                <a:cs typeface="Times New Roman" panose="02020603050405020304" pitchFamily="18" charset="0"/>
              </a:rPr>
              <a:t>Голль-президент</a:t>
            </a:r>
          </a:p>
          <a:p>
            <a:r>
              <a:rPr lang="ky-KG" b="1" dirty="0" smtClean="0">
                <a:solidFill>
                  <a:srgbClr val="FF0000"/>
                </a:solidFill>
                <a:latin typeface="Times New Roman" panose="02020603050405020304" pitchFamily="18" charset="0"/>
                <a:cs typeface="Times New Roman" panose="02020603050405020304" pitchFamily="18" charset="0"/>
              </a:rPr>
              <a:t>                                     (</a:t>
            </a:r>
            <a:r>
              <a:rPr lang="ky-KG" b="1" dirty="0">
                <a:solidFill>
                  <a:srgbClr val="FF0000"/>
                </a:solidFill>
                <a:latin typeface="Times New Roman" panose="02020603050405020304" pitchFamily="18" charset="0"/>
                <a:cs typeface="Times New Roman" panose="02020603050405020304" pitchFamily="18" charset="0"/>
              </a:rPr>
              <a:t>1890-1970)</a:t>
            </a:r>
            <a:r>
              <a:rPr lang="ky-KG" b="1" dirty="0">
                <a:solidFill>
                  <a:srgbClr val="7030A0"/>
                </a:solidFill>
                <a:latin typeface="Times New Roman" panose="02020603050405020304" pitchFamily="18" charset="0"/>
                <a:cs typeface="Times New Roman" panose="02020603050405020304" pitchFamily="18" charset="0"/>
              </a:rPr>
              <a:t>                      </a:t>
            </a:r>
          </a:p>
        </p:txBody>
      </p:sp>
      <p:sp>
        <p:nvSpPr>
          <p:cNvPr id="7" name="Прямоугольник 6"/>
          <p:cNvSpPr/>
          <p:nvPr/>
        </p:nvSpPr>
        <p:spPr>
          <a:xfrm rot="10800000" flipV="1">
            <a:off x="4835234" y="4030419"/>
            <a:ext cx="2729346" cy="1477328"/>
          </a:xfrm>
          <a:prstGeom prst="rect">
            <a:avLst/>
          </a:prstGeom>
        </p:spPr>
        <p:txBody>
          <a:bodyPr wrap="square">
            <a:spAutoFit/>
          </a:bodyPr>
          <a:lstStyle/>
          <a:p>
            <a:r>
              <a:rPr lang="ky-KG" b="1" dirty="0">
                <a:solidFill>
                  <a:srgbClr val="00B050"/>
                </a:solidFill>
                <a:latin typeface="Times New Roman" panose="02020603050405020304" pitchFamily="18" charset="0"/>
                <a:cs typeface="Times New Roman" panose="02020603050405020304" pitchFamily="18" charset="0"/>
              </a:rPr>
              <a:t>Камамбер-эң оор убакыттагы адамдын  дагы бир досу.</a:t>
            </a:r>
          </a:p>
          <a:p>
            <a:r>
              <a:rPr lang="ky-KG" b="1" dirty="0">
                <a:solidFill>
                  <a:srgbClr val="00B050"/>
                </a:solidFill>
                <a:latin typeface="Times New Roman" panose="02020603050405020304" pitchFamily="18" charset="0"/>
                <a:cs typeface="Times New Roman" panose="02020603050405020304" pitchFamily="18" charset="0"/>
              </a:rPr>
              <a:t>  </a:t>
            </a:r>
            <a:r>
              <a:rPr lang="ky-KG" b="1" dirty="0" smtClean="0">
                <a:solidFill>
                  <a:srgbClr val="00B050"/>
                </a:solidFill>
                <a:latin typeface="Times New Roman" panose="02020603050405020304" pitchFamily="18" charset="0"/>
                <a:cs typeface="Times New Roman" panose="02020603050405020304" pitchFamily="18" charset="0"/>
              </a:rPr>
              <a:t>             Жорж Клемансо</a:t>
            </a:r>
          </a:p>
          <a:p>
            <a:r>
              <a:rPr lang="ky-KG" b="1" dirty="0" smtClean="0">
                <a:solidFill>
                  <a:srgbClr val="00B050"/>
                </a:solidFill>
                <a:latin typeface="Times New Roman" panose="02020603050405020304" pitchFamily="18" charset="0"/>
                <a:cs typeface="Times New Roman" panose="02020603050405020304" pitchFamily="18" charset="0"/>
              </a:rPr>
              <a:t>                  саясий </a:t>
            </a:r>
            <a:r>
              <a:rPr lang="ky-KG" b="1" dirty="0">
                <a:solidFill>
                  <a:srgbClr val="00B050"/>
                </a:solidFill>
                <a:latin typeface="Times New Roman" panose="02020603050405020304" pitchFamily="18" charset="0"/>
                <a:cs typeface="Times New Roman" panose="02020603050405020304" pitchFamily="18" charset="0"/>
              </a:rPr>
              <a:t>ишмер</a:t>
            </a:r>
          </a:p>
        </p:txBody>
      </p:sp>
      <p:sp>
        <p:nvSpPr>
          <p:cNvPr id="8" name="Прямоугольник 7"/>
          <p:cNvSpPr/>
          <p:nvPr/>
        </p:nvSpPr>
        <p:spPr>
          <a:xfrm>
            <a:off x="8021778" y="4031674"/>
            <a:ext cx="3228113" cy="1477328"/>
          </a:xfrm>
          <a:prstGeom prst="rect">
            <a:avLst/>
          </a:prstGeom>
        </p:spPr>
        <p:txBody>
          <a:bodyPr wrap="square">
            <a:spAutoFit/>
          </a:bodyPr>
          <a:lstStyle/>
          <a:p>
            <a:r>
              <a:rPr lang="ky-KG" b="1" dirty="0">
                <a:solidFill>
                  <a:srgbClr val="7030A0"/>
                </a:solidFill>
                <a:latin typeface="Times New Roman" panose="02020603050405020304" pitchFamily="18" charset="0"/>
                <a:cs typeface="Times New Roman" panose="02020603050405020304" pitchFamily="18" charset="0"/>
              </a:rPr>
              <a:t>Менин уйкум качканда, мен сыр тууралуу ойлоном</a:t>
            </a:r>
            <a:r>
              <a:rPr lang="ky-KG" b="1" dirty="0" smtClean="0">
                <a:solidFill>
                  <a:srgbClr val="7030A0"/>
                </a:solidFill>
                <a:latin typeface="Times New Roman" panose="02020603050405020304" pitchFamily="18" charset="0"/>
                <a:cs typeface="Times New Roman" panose="02020603050405020304" pitchFamily="18" charset="0"/>
              </a:rPr>
              <a:t>.</a:t>
            </a:r>
          </a:p>
          <a:p>
            <a:endParaRPr lang="ky-KG" b="1" dirty="0">
              <a:solidFill>
                <a:srgbClr val="7030A0"/>
              </a:solidFill>
              <a:latin typeface="Times New Roman" panose="02020603050405020304" pitchFamily="18" charset="0"/>
              <a:cs typeface="Times New Roman" panose="02020603050405020304" pitchFamily="18" charset="0"/>
            </a:endParaRPr>
          </a:p>
          <a:p>
            <a:r>
              <a:rPr lang="ky-KG" b="1" dirty="0">
                <a:solidFill>
                  <a:srgbClr val="7030A0"/>
                </a:solidFill>
                <a:latin typeface="Times New Roman" panose="02020603050405020304" pitchFamily="18" charset="0"/>
                <a:cs typeface="Times New Roman" panose="02020603050405020304" pitchFamily="18" charset="0"/>
              </a:rPr>
              <a:t>         </a:t>
            </a:r>
            <a:r>
              <a:rPr lang="ky-KG" b="1" dirty="0" smtClean="0">
                <a:solidFill>
                  <a:srgbClr val="7030A0"/>
                </a:solidFill>
                <a:latin typeface="Times New Roman" panose="02020603050405020304" pitchFamily="18" charset="0"/>
                <a:cs typeface="Times New Roman" panose="02020603050405020304" pitchFamily="18" charset="0"/>
              </a:rPr>
              <a:t>   Роберт </a:t>
            </a:r>
            <a:r>
              <a:rPr lang="ky-KG" b="1" dirty="0">
                <a:solidFill>
                  <a:srgbClr val="7030A0"/>
                </a:solidFill>
                <a:latin typeface="Times New Roman" panose="02020603050405020304" pitchFamily="18" charset="0"/>
                <a:cs typeface="Times New Roman" panose="02020603050405020304" pitchFamily="18" charset="0"/>
              </a:rPr>
              <a:t>Луи </a:t>
            </a:r>
            <a:r>
              <a:rPr lang="ky-KG" b="1" dirty="0" smtClean="0">
                <a:solidFill>
                  <a:srgbClr val="7030A0"/>
                </a:solidFill>
                <a:latin typeface="Times New Roman" panose="02020603050405020304" pitchFamily="18" charset="0"/>
                <a:cs typeface="Times New Roman" panose="02020603050405020304" pitchFamily="18" charset="0"/>
              </a:rPr>
              <a:t>Стивенсон </a:t>
            </a:r>
          </a:p>
          <a:p>
            <a:r>
              <a:rPr lang="ky-KG" b="1" dirty="0">
                <a:solidFill>
                  <a:srgbClr val="7030A0"/>
                </a:solidFill>
                <a:latin typeface="Times New Roman" panose="02020603050405020304" pitchFamily="18" charset="0"/>
                <a:cs typeface="Times New Roman" panose="02020603050405020304" pitchFamily="18" charset="0"/>
              </a:rPr>
              <a:t> </a:t>
            </a:r>
            <a:r>
              <a:rPr lang="ky-KG" b="1" dirty="0" smtClean="0">
                <a:solidFill>
                  <a:srgbClr val="7030A0"/>
                </a:solidFill>
                <a:latin typeface="Times New Roman" panose="02020603050405020304" pitchFamily="18" charset="0"/>
                <a:cs typeface="Times New Roman" panose="02020603050405020304" pitchFamily="18" charset="0"/>
              </a:rPr>
              <a:t>                                    жазуучу                </a:t>
            </a:r>
            <a:endParaRPr lang="ky-KG"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8619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762001"/>
            <a:ext cx="9601196" cy="1108364"/>
          </a:xfrm>
        </p:spPr>
        <p:txBody>
          <a:bodyPr/>
          <a:lstStyle/>
          <a:p>
            <a:r>
              <a:rPr lang="ky-KG" b="1" dirty="0" smtClean="0">
                <a:solidFill>
                  <a:srgbClr val="0070C0"/>
                </a:solidFill>
                <a:latin typeface="Times New Roman" panose="02020603050405020304" pitchFamily="18" charset="0"/>
                <a:cs typeface="Times New Roman" panose="02020603050405020304" pitchFamily="18" charset="0"/>
              </a:rPr>
              <a:t>Сырды сактоочу жайлар</a:t>
            </a:r>
            <a:endParaRPr lang="ru-RU" b="1" dirty="0">
              <a:solidFill>
                <a:srgbClr val="0070C0"/>
              </a:solidFill>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275139" y="2143125"/>
            <a:ext cx="3482974" cy="3815290"/>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015288" y="2143125"/>
            <a:ext cx="3367878" cy="3815290"/>
          </a:xfr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834" y="2143125"/>
            <a:ext cx="3205954" cy="3815290"/>
          </a:xfrm>
          <a:prstGeom prst="rect">
            <a:avLst/>
          </a:prstGeom>
        </p:spPr>
      </p:pic>
    </p:spTree>
    <p:extLst>
      <p:ext uri="{BB962C8B-B14F-4D97-AF65-F5344CB8AC3E}">
        <p14:creationId xmlns:p14="http://schemas.microsoft.com/office/powerpoint/2010/main" val="838294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692727"/>
            <a:ext cx="9601196" cy="789710"/>
          </a:xfrm>
        </p:spPr>
        <p:txBody>
          <a:bodyPr>
            <a:normAutofit/>
          </a:bodyPr>
          <a:lstStyle/>
          <a:p>
            <a:r>
              <a:rPr lang="ky-KG" sz="3200" b="1" dirty="0" smtClean="0">
                <a:solidFill>
                  <a:srgbClr val="FF0000"/>
                </a:solidFill>
                <a:latin typeface="Times New Roman" panose="02020603050405020304" pitchFamily="18" charset="0"/>
                <a:cs typeface="Times New Roman" panose="02020603050405020304" pitchFamily="18" charset="0"/>
              </a:rPr>
              <a:t>Сырдын ден соолукка тийгизген таасири</a:t>
            </a:r>
            <a:endParaRPr lang="ru-RU" sz="3200" b="1" dirty="0">
              <a:solidFill>
                <a:srgbClr val="FF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a:xfrm>
            <a:off x="762000" y="1302327"/>
            <a:ext cx="5638800" cy="4568122"/>
          </a:xfrm>
        </p:spPr>
        <p:txBody>
          <a:bodyPr>
            <a:normAutofit/>
          </a:bodyPr>
          <a:lstStyle/>
          <a:p>
            <a:r>
              <a:rPr lang="ky-KG" b="1" dirty="0" smtClean="0">
                <a:solidFill>
                  <a:srgbClr val="00B050"/>
                </a:solidFill>
                <a:latin typeface="Times New Roman" panose="02020603050405020304" pitchFamily="18" charset="0"/>
                <a:cs typeface="Times New Roman" panose="02020603050405020304" pitchFamily="18" charset="0"/>
              </a:rPr>
              <a:t>Француздар дүйнөдөгү башка калкка караганда жүрөк кан тамыр ооруларынан азыраак жабыркайт.</a:t>
            </a:r>
          </a:p>
          <a:p>
            <a:r>
              <a:rPr lang="ky-KG" b="1" dirty="0" smtClean="0">
                <a:solidFill>
                  <a:srgbClr val="0070C0"/>
                </a:solidFill>
                <a:latin typeface="Times New Roman" panose="02020603050405020304" pitchFamily="18" charset="0"/>
                <a:cs typeface="Times New Roman" panose="02020603050405020304" pitchFamily="18" charset="0"/>
              </a:rPr>
              <a:t>Алардын сыры эмнеде?</a:t>
            </a:r>
          </a:p>
          <a:p>
            <a:r>
              <a:rPr lang="ky-KG" b="1" dirty="0" smtClean="0">
                <a:solidFill>
                  <a:srgbClr val="002060"/>
                </a:solidFill>
                <a:latin typeface="Times New Roman" panose="02020603050405020304" pitchFamily="18" charset="0"/>
                <a:cs typeface="Times New Roman" panose="02020603050405020304" pitchFamily="18" charset="0"/>
              </a:rPr>
              <a:t>Сыр-бул патогендик микроорганизмдердин көбөйүшүнө тоскоолдук жаратат,кандагы холестериндин деңгээлин төмөндөтөт.</a:t>
            </a:r>
          </a:p>
          <a:p>
            <a:r>
              <a:rPr lang="ky-KG" b="1" dirty="0" smtClean="0">
                <a:solidFill>
                  <a:srgbClr val="002060"/>
                </a:solidFill>
                <a:latin typeface="Times New Roman" panose="02020603050405020304" pitchFamily="18" charset="0"/>
                <a:cs typeface="Times New Roman" panose="02020603050405020304" pitchFamily="18" charset="0"/>
              </a:rPr>
              <a:t> </a:t>
            </a:r>
            <a:r>
              <a:rPr lang="ky-KG" b="1" dirty="0">
                <a:solidFill>
                  <a:srgbClr val="002060"/>
                </a:solidFill>
                <a:latin typeface="Times New Roman" panose="02020603050405020304" pitchFamily="18" charset="0"/>
                <a:cs typeface="Times New Roman" panose="02020603050405020304" pitchFamily="18" charset="0"/>
              </a:rPr>
              <a:t>К</a:t>
            </a:r>
            <a:r>
              <a:rPr lang="ky-KG" b="1" dirty="0" smtClean="0">
                <a:solidFill>
                  <a:srgbClr val="002060"/>
                </a:solidFill>
                <a:latin typeface="Times New Roman" panose="02020603050405020304" pitchFamily="18" charset="0"/>
                <a:cs typeface="Times New Roman" panose="02020603050405020304" pitchFamily="18" charset="0"/>
              </a:rPr>
              <a:t>ариестин </a:t>
            </a:r>
            <a:r>
              <a:rPr lang="ky-KG" b="1" dirty="0">
                <a:solidFill>
                  <a:srgbClr val="002060"/>
                </a:solidFill>
                <a:latin typeface="Times New Roman" panose="02020603050405020304" pitchFamily="18" charset="0"/>
                <a:cs typeface="Times New Roman" panose="02020603050405020304" pitchFamily="18" charset="0"/>
              </a:rPr>
              <a:t>пайда болуу коркунучун </a:t>
            </a:r>
            <a:r>
              <a:rPr lang="ky-KG" b="1" dirty="0" smtClean="0">
                <a:solidFill>
                  <a:srgbClr val="002060"/>
                </a:solidFill>
                <a:latin typeface="Times New Roman" panose="02020603050405020304" pitchFamily="18" charset="0"/>
                <a:cs typeface="Times New Roman" panose="02020603050405020304" pitchFamily="18" charset="0"/>
              </a:rPr>
              <a:t>азайтат.</a:t>
            </a:r>
            <a:endParaRPr lang="ru-RU" b="1" dirty="0">
              <a:solidFill>
                <a:srgbClr val="002060"/>
              </a:solidFill>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a:xfrm>
            <a:off x="6181344" y="1302327"/>
            <a:ext cx="4985420" cy="4568121"/>
          </a:xfrm>
        </p:spPr>
        <p:txBody>
          <a:bodyPr>
            <a:normAutofit/>
          </a:bodyPr>
          <a:lstStyle/>
          <a:p>
            <a:r>
              <a:rPr lang="ky-KG" b="1" dirty="0" smtClean="0">
                <a:solidFill>
                  <a:srgbClr val="002060"/>
                </a:solidFill>
                <a:latin typeface="Times New Roman" panose="02020603050405020304" pitchFamily="18" charset="0"/>
                <a:cs typeface="Times New Roman" panose="02020603050405020304" pitchFamily="18" charset="0"/>
              </a:rPr>
              <a:t>Депрессияга </a:t>
            </a:r>
            <a:r>
              <a:rPr lang="ky-KG" b="1" dirty="0">
                <a:solidFill>
                  <a:srgbClr val="002060"/>
                </a:solidFill>
                <a:latin typeface="Times New Roman" panose="02020603050405020304" pitchFamily="18" charset="0"/>
                <a:cs typeface="Times New Roman" panose="02020603050405020304" pitchFamily="18" charset="0"/>
              </a:rPr>
              <a:t>да жардам </a:t>
            </a:r>
            <a:r>
              <a:rPr lang="ky-KG" b="1" dirty="0" smtClean="0">
                <a:solidFill>
                  <a:srgbClr val="002060"/>
                </a:solidFill>
                <a:latin typeface="Times New Roman" panose="02020603050405020304" pitchFamily="18" charset="0"/>
                <a:cs typeface="Times New Roman" panose="02020603050405020304" pitchFamily="18" charset="0"/>
              </a:rPr>
              <a:t>берет.Сырдын курамында маанайды нормалдуу деңгээлде кармап турган триптофан бар.</a:t>
            </a:r>
          </a:p>
          <a:p>
            <a:r>
              <a:rPr lang="ky-KG" b="1" dirty="0" smtClean="0">
                <a:solidFill>
                  <a:srgbClr val="002060"/>
                </a:solidFill>
                <a:latin typeface="Times New Roman" panose="02020603050405020304" pitchFamily="18" charset="0"/>
                <a:cs typeface="Times New Roman" panose="02020603050405020304" pitchFamily="18" charset="0"/>
              </a:rPr>
              <a:t>Себеби бул заттан серотонин пайда болуп,анын аркасында адам  стресстик кырдаалда өзүн башкара алат.</a:t>
            </a:r>
            <a:endParaRPr lang="ru-RU" b="1" dirty="0">
              <a:solidFill>
                <a:srgbClr val="002060"/>
              </a:solidFill>
              <a:latin typeface="Times New Roman" panose="02020603050405020304" pitchFamily="18" charset="0"/>
              <a:cs typeface="Times New Roman" panose="02020603050405020304" pitchFamily="18" charset="0"/>
            </a:endParaRPr>
          </a:p>
          <a:p>
            <a:r>
              <a:rPr lang="ky-KG" b="1" dirty="0" smtClean="0">
                <a:solidFill>
                  <a:srgbClr val="002060"/>
                </a:solidFill>
                <a:latin typeface="Times New Roman" panose="02020603050405020304" pitchFamily="18" charset="0"/>
                <a:cs typeface="Times New Roman" panose="02020603050405020304" pitchFamily="18" charset="0"/>
              </a:rPr>
              <a:t>Алсырараган иммунитетти көтөрүүгө чоң жардам берет</a:t>
            </a:r>
            <a:endParaRPr lang="ru-RU"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7509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y-KG" b="1" dirty="0" smtClean="0">
                <a:solidFill>
                  <a:srgbClr val="FFC000"/>
                </a:solidFill>
                <a:latin typeface="Times New Roman" panose="02020603050405020304" pitchFamily="18" charset="0"/>
                <a:cs typeface="Times New Roman" panose="02020603050405020304" pitchFamily="18" charset="0"/>
              </a:rPr>
              <a:t>Үй  шартында брынза сырын жасоо</a:t>
            </a:r>
            <a:endParaRPr lang="ru-RU" b="1" dirty="0">
              <a:solidFill>
                <a:srgbClr val="FFC00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5874327" y="2452254"/>
            <a:ext cx="5022271" cy="3699163"/>
          </a:xfrm>
          <a:prstGeom prst="rect">
            <a:avLst/>
          </a:prstGeom>
        </p:spPr>
      </p:pic>
      <p:sp>
        <p:nvSpPr>
          <p:cNvPr id="5" name="Прямоугольник 4"/>
          <p:cNvSpPr/>
          <p:nvPr/>
        </p:nvSpPr>
        <p:spPr>
          <a:xfrm>
            <a:off x="1295401" y="2828836"/>
            <a:ext cx="4856017" cy="2062103"/>
          </a:xfrm>
          <a:prstGeom prst="rect">
            <a:avLst/>
          </a:prstGeom>
        </p:spPr>
        <p:txBody>
          <a:bodyPr wrap="square">
            <a:spAutoFit/>
          </a:bodyPr>
          <a:lstStyle/>
          <a:p>
            <a:r>
              <a:rPr lang="ru-RU" dirty="0" smtClean="0"/>
              <a:t>  </a:t>
            </a:r>
            <a:r>
              <a:rPr lang="ru-RU" sz="2400" b="1" dirty="0" err="1" smtClean="0">
                <a:solidFill>
                  <a:srgbClr val="FF0000"/>
                </a:solidFill>
                <a:latin typeface="Times New Roman" panose="02020603050405020304" pitchFamily="18" charset="0"/>
                <a:cs typeface="Times New Roman" panose="02020603050405020304" pitchFamily="18" charset="0"/>
              </a:rPr>
              <a:t>Керектелүүчү</a:t>
            </a:r>
            <a:r>
              <a:rPr lang="ru-RU" sz="2400" b="1" dirty="0" smtClean="0">
                <a:solidFill>
                  <a:srgbClr val="FF0000"/>
                </a:solidFill>
                <a:latin typeface="Times New Roman" panose="02020603050405020304" pitchFamily="18" charset="0"/>
                <a:cs typeface="Times New Roman" panose="02020603050405020304" pitchFamily="18" charset="0"/>
              </a:rPr>
              <a:t> </a:t>
            </a:r>
            <a:r>
              <a:rPr lang="ru-RU" sz="2400" b="1" dirty="0" err="1" smtClean="0">
                <a:solidFill>
                  <a:srgbClr val="FF0000"/>
                </a:solidFill>
                <a:latin typeface="Times New Roman" panose="02020603050405020304" pitchFamily="18" charset="0"/>
                <a:cs typeface="Times New Roman" panose="02020603050405020304" pitchFamily="18" charset="0"/>
              </a:rPr>
              <a:t>ингредиенттер</a:t>
            </a:r>
            <a:r>
              <a:rPr lang="ru-RU" sz="2400" b="1" dirty="0" smtClean="0">
                <a:solidFill>
                  <a:srgbClr val="FF0000"/>
                </a:solidFill>
                <a:latin typeface="Times New Roman" panose="02020603050405020304" pitchFamily="18" charset="0"/>
                <a:cs typeface="Times New Roman" panose="02020603050405020304" pitchFamily="18" charset="0"/>
              </a:rPr>
              <a:t>:</a:t>
            </a:r>
          </a:p>
          <a:p>
            <a:endParaRPr lang="ru-RU" sz="2400" b="1" dirty="0" smtClean="0">
              <a:solidFill>
                <a:srgbClr val="FF0000"/>
              </a:solidFill>
              <a:latin typeface="Times New Roman" panose="02020603050405020304" pitchFamily="18" charset="0"/>
              <a:cs typeface="Times New Roman" panose="02020603050405020304" pitchFamily="18" charset="0"/>
            </a:endParaRPr>
          </a:p>
          <a:p>
            <a:pPr algn="ctr"/>
            <a:r>
              <a:rPr lang="ru-RU" sz="2000" b="1" dirty="0">
                <a:latin typeface="Times New Roman" panose="02020603050405020304" pitchFamily="18" charset="0"/>
                <a:cs typeface="Times New Roman" panose="02020603050405020304" pitchFamily="18" charset="0"/>
              </a:rPr>
              <a:t> </a:t>
            </a:r>
            <a:r>
              <a:rPr lang="ru-RU" sz="2000" b="1" dirty="0" smtClean="0">
                <a:latin typeface="Times New Roman" panose="02020603050405020304" pitchFamily="18" charset="0"/>
                <a:cs typeface="Times New Roman" panose="02020603050405020304" pitchFamily="18" charset="0"/>
              </a:rPr>
              <a:t> </a:t>
            </a:r>
            <a:r>
              <a:rPr lang="ru-RU" sz="2000" b="1" dirty="0" smtClean="0">
                <a:solidFill>
                  <a:srgbClr val="7030A0"/>
                </a:solidFill>
                <a:latin typeface="Times New Roman" panose="02020603050405020304" pitchFamily="18" charset="0"/>
                <a:cs typeface="Times New Roman" panose="02020603050405020304" pitchFamily="18" charset="0"/>
              </a:rPr>
              <a:t>1 </a:t>
            </a:r>
            <a:r>
              <a:rPr lang="ru-RU" sz="2000" b="1" dirty="0">
                <a:solidFill>
                  <a:srgbClr val="7030A0"/>
                </a:solidFill>
                <a:latin typeface="Times New Roman" panose="02020603050405020304" pitchFamily="18" charset="0"/>
                <a:cs typeface="Times New Roman" panose="02020603050405020304" pitchFamily="18" charset="0"/>
              </a:rPr>
              <a:t>литр </a:t>
            </a:r>
            <a:r>
              <a:rPr lang="ru-RU" sz="2000" b="1" dirty="0" err="1" smtClean="0">
                <a:solidFill>
                  <a:srgbClr val="7030A0"/>
                </a:solidFill>
                <a:latin typeface="Times New Roman" panose="02020603050405020304" pitchFamily="18" charset="0"/>
                <a:cs typeface="Times New Roman" panose="02020603050405020304" pitchFamily="18" charset="0"/>
              </a:rPr>
              <a:t>сүт</a:t>
            </a:r>
            <a:endParaRPr lang="ru-RU" sz="2000" b="1" dirty="0">
              <a:solidFill>
                <a:srgbClr val="7030A0"/>
              </a:solidFill>
              <a:latin typeface="Times New Roman" panose="02020603050405020304" pitchFamily="18" charset="0"/>
              <a:cs typeface="Times New Roman" panose="02020603050405020304" pitchFamily="18" charset="0"/>
            </a:endParaRPr>
          </a:p>
          <a:p>
            <a:pPr algn="ctr"/>
            <a:r>
              <a:rPr lang="ru-RU" sz="2000" b="1" dirty="0">
                <a:solidFill>
                  <a:srgbClr val="7030A0"/>
                </a:solidFill>
                <a:latin typeface="Times New Roman" panose="02020603050405020304" pitchFamily="18" charset="0"/>
                <a:cs typeface="Times New Roman" panose="02020603050405020304" pitchFamily="18" charset="0"/>
              </a:rPr>
              <a:t>  3 </a:t>
            </a:r>
            <a:r>
              <a:rPr lang="ru-RU" sz="2000" b="1" dirty="0" err="1">
                <a:solidFill>
                  <a:srgbClr val="7030A0"/>
                </a:solidFill>
                <a:latin typeface="Times New Roman" panose="02020603050405020304" pitchFamily="18" charset="0"/>
                <a:cs typeface="Times New Roman" panose="02020603050405020304" pitchFamily="18" charset="0"/>
              </a:rPr>
              <a:t>жумуртка</a:t>
            </a:r>
            <a:endParaRPr lang="ru-RU" sz="2000" b="1" dirty="0">
              <a:solidFill>
                <a:srgbClr val="7030A0"/>
              </a:solidFill>
              <a:latin typeface="Times New Roman" panose="02020603050405020304" pitchFamily="18" charset="0"/>
              <a:cs typeface="Times New Roman" panose="02020603050405020304" pitchFamily="18" charset="0"/>
            </a:endParaRPr>
          </a:p>
          <a:p>
            <a:pPr algn="ctr"/>
            <a:r>
              <a:rPr lang="ru-RU" sz="2000" b="1" dirty="0">
                <a:solidFill>
                  <a:srgbClr val="7030A0"/>
                </a:solidFill>
                <a:latin typeface="Times New Roman" panose="02020603050405020304" pitchFamily="18" charset="0"/>
                <a:cs typeface="Times New Roman" panose="02020603050405020304" pitchFamily="18" charset="0"/>
              </a:rPr>
              <a:t>  3 </a:t>
            </a:r>
            <a:r>
              <a:rPr lang="ru-RU" sz="2000" b="1" dirty="0" err="1" smtClean="0">
                <a:solidFill>
                  <a:srgbClr val="7030A0"/>
                </a:solidFill>
                <a:latin typeface="Times New Roman" panose="02020603050405020304" pitchFamily="18" charset="0"/>
                <a:cs typeface="Times New Roman" panose="02020603050405020304" pitchFamily="18" charset="0"/>
              </a:rPr>
              <a:t>чоң</a:t>
            </a:r>
            <a:r>
              <a:rPr lang="ru-RU" sz="2000" b="1" dirty="0" smtClean="0">
                <a:solidFill>
                  <a:srgbClr val="7030A0"/>
                </a:solidFill>
                <a:latin typeface="Times New Roman" panose="02020603050405020304" pitchFamily="18" charset="0"/>
                <a:cs typeface="Times New Roman" panose="02020603050405020304" pitchFamily="18" charset="0"/>
              </a:rPr>
              <a:t> </a:t>
            </a:r>
            <a:r>
              <a:rPr lang="ru-RU" sz="2000" b="1" dirty="0" err="1">
                <a:solidFill>
                  <a:srgbClr val="7030A0"/>
                </a:solidFill>
                <a:latin typeface="Times New Roman" panose="02020603050405020304" pitchFamily="18" charset="0"/>
                <a:cs typeface="Times New Roman" panose="02020603050405020304" pitchFamily="18" charset="0"/>
              </a:rPr>
              <a:t>кашык</a:t>
            </a:r>
            <a:r>
              <a:rPr lang="ru-RU" sz="2000" b="1" dirty="0">
                <a:solidFill>
                  <a:srgbClr val="7030A0"/>
                </a:solidFill>
                <a:latin typeface="Times New Roman" panose="02020603050405020304" pitchFamily="18" charset="0"/>
                <a:cs typeface="Times New Roman" panose="02020603050405020304" pitchFamily="18" charset="0"/>
              </a:rPr>
              <a:t> </a:t>
            </a:r>
            <a:r>
              <a:rPr lang="ru-RU" sz="2000" b="1" dirty="0" smtClean="0">
                <a:solidFill>
                  <a:srgbClr val="7030A0"/>
                </a:solidFill>
                <a:latin typeface="Times New Roman" panose="02020603050405020304" pitchFamily="18" charset="0"/>
                <a:cs typeface="Times New Roman" panose="02020603050405020304" pitchFamily="18" charset="0"/>
              </a:rPr>
              <a:t>каймак</a:t>
            </a:r>
            <a:endParaRPr lang="ru-RU" sz="2000" b="1" dirty="0">
              <a:solidFill>
                <a:srgbClr val="7030A0"/>
              </a:solidFill>
              <a:latin typeface="Times New Roman" panose="02020603050405020304" pitchFamily="18" charset="0"/>
              <a:cs typeface="Times New Roman" panose="02020603050405020304" pitchFamily="18" charset="0"/>
            </a:endParaRPr>
          </a:p>
          <a:p>
            <a:pPr algn="ctr"/>
            <a:r>
              <a:rPr lang="ru-RU" sz="2000" b="1" dirty="0">
                <a:solidFill>
                  <a:srgbClr val="7030A0"/>
                </a:solidFill>
                <a:latin typeface="Times New Roman" panose="02020603050405020304" pitchFamily="18" charset="0"/>
                <a:cs typeface="Times New Roman" panose="02020603050405020304" pitchFamily="18" charset="0"/>
              </a:rPr>
              <a:t>  1 </a:t>
            </a:r>
            <a:r>
              <a:rPr lang="ru-RU" sz="2000" b="1" dirty="0" err="1">
                <a:solidFill>
                  <a:srgbClr val="7030A0"/>
                </a:solidFill>
                <a:latin typeface="Times New Roman" panose="02020603050405020304" pitchFamily="18" charset="0"/>
                <a:cs typeface="Times New Roman" panose="02020603050405020304" pitchFamily="18" charset="0"/>
              </a:rPr>
              <a:t>кичинекей</a:t>
            </a:r>
            <a:r>
              <a:rPr lang="ru-RU" sz="2000" b="1" dirty="0">
                <a:solidFill>
                  <a:srgbClr val="7030A0"/>
                </a:solidFill>
                <a:latin typeface="Times New Roman" panose="02020603050405020304" pitchFamily="18" charset="0"/>
                <a:cs typeface="Times New Roman" panose="02020603050405020304" pitchFamily="18" charset="0"/>
              </a:rPr>
              <a:t> </a:t>
            </a:r>
            <a:r>
              <a:rPr lang="ru-RU" sz="2000" b="1" dirty="0" err="1">
                <a:solidFill>
                  <a:srgbClr val="7030A0"/>
                </a:solidFill>
                <a:latin typeface="Times New Roman" panose="02020603050405020304" pitchFamily="18" charset="0"/>
                <a:cs typeface="Times New Roman" panose="02020603050405020304" pitchFamily="18" charset="0"/>
              </a:rPr>
              <a:t>кашык</a:t>
            </a:r>
            <a:r>
              <a:rPr lang="ru-RU" sz="2000" b="1" dirty="0">
                <a:solidFill>
                  <a:srgbClr val="7030A0"/>
                </a:solidFill>
                <a:latin typeface="Times New Roman" panose="02020603050405020304" pitchFamily="18" charset="0"/>
                <a:cs typeface="Times New Roman" panose="02020603050405020304" pitchFamily="18" charset="0"/>
              </a:rPr>
              <a:t> туз </a:t>
            </a:r>
          </a:p>
        </p:txBody>
      </p:sp>
    </p:spTree>
    <p:extLst>
      <p:ext uri="{BB962C8B-B14F-4D97-AF65-F5344CB8AC3E}">
        <p14:creationId xmlns:p14="http://schemas.microsoft.com/office/powerpoint/2010/main" val="2439455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61999" y="734290"/>
            <a:ext cx="4946073" cy="5361709"/>
          </a:xfrm>
          <a:prstGeom prst="rect">
            <a:avLst/>
          </a:prstGeom>
        </p:spPr>
      </p:pic>
      <p:pic>
        <p:nvPicPr>
          <p:cNvPr id="3" name="Рисунок 2"/>
          <p:cNvPicPr>
            <a:picLocks noChangeAspect="1"/>
          </p:cNvPicPr>
          <p:nvPr/>
        </p:nvPicPr>
        <p:blipFill>
          <a:blip r:embed="rId3"/>
          <a:stretch>
            <a:fillRect/>
          </a:stretch>
        </p:blipFill>
        <p:spPr>
          <a:xfrm>
            <a:off x="5860474" y="734290"/>
            <a:ext cx="5555672" cy="5361710"/>
          </a:xfrm>
          <a:prstGeom prst="rect">
            <a:avLst/>
          </a:prstGeom>
        </p:spPr>
      </p:pic>
    </p:spTree>
    <p:extLst>
      <p:ext uri="{BB962C8B-B14F-4D97-AF65-F5344CB8AC3E}">
        <p14:creationId xmlns:p14="http://schemas.microsoft.com/office/powerpoint/2010/main" val="2805499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89709" y="762001"/>
            <a:ext cx="5302944" cy="5389418"/>
          </a:xfrm>
          <a:prstGeom prst="rect">
            <a:avLst/>
          </a:prstGeom>
        </p:spPr>
      </p:pic>
      <p:pic>
        <p:nvPicPr>
          <p:cNvPr id="3" name="Рисунок 2"/>
          <p:cNvPicPr>
            <a:picLocks noChangeAspect="1"/>
          </p:cNvPicPr>
          <p:nvPr/>
        </p:nvPicPr>
        <p:blipFill>
          <a:blip r:embed="rId3"/>
          <a:stretch>
            <a:fillRect/>
          </a:stretch>
        </p:blipFill>
        <p:spPr>
          <a:xfrm>
            <a:off x="6092653" y="762002"/>
            <a:ext cx="5281929" cy="5389418"/>
          </a:xfrm>
          <a:prstGeom prst="rect">
            <a:avLst/>
          </a:prstGeom>
        </p:spPr>
      </p:pic>
    </p:spTree>
    <p:extLst>
      <p:ext uri="{BB962C8B-B14F-4D97-AF65-F5344CB8AC3E}">
        <p14:creationId xmlns:p14="http://schemas.microsoft.com/office/powerpoint/2010/main" val="2764722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309860" y="748145"/>
            <a:ext cx="5709449" cy="5403273"/>
          </a:xfrm>
          <a:prstGeom prst="rect">
            <a:avLst/>
          </a:prstGeom>
        </p:spPr>
      </p:pic>
    </p:spTree>
    <p:extLst>
      <p:ext uri="{BB962C8B-B14F-4D97-AF65-F5344CB8AC3E}">
        <p14:creationId xmlns:p14="http://schemas.microsoft.com/office/powerpoint/2010/main" val="1089797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11927" y="958334"/>
            <a:ext cx="4756507" cy="830997"/>
          </a:xfrm>
          <a:prstGeom prst="rect">
            <a:avLst/>
          </a:prstGeom>
        </p:spPr>
        <p:txBody>
          <a:bodyPr wrap="square">
            <a:spAutoFit/>
          </a:bodyPr>
          <a:lstStyle/>
          <a:p>
            <a:r>
              <a:rPr lang="ru-RU" sz="4800" dirty="0">
                <a:solidFill>
                  <a:srgbClr val="FF0000"/>
                </a:solidFill>
                <a:latin typeface="Times New Roman" panose="02020603050405020304" pitchFamily="18" charset="0"/>
                <a:cs typeface="Times New Roman" panose="02020603050405020304" pitchFamily="18" charset="0"/>
              </a:rPr>
              <a:t>План:</a:t>
            </a:r>
            <a:endParaRPr lang="ru-RU" sz="4800" dirty="0"/>
          </a:p>
        </p:txBody>
      </p:sp>
      <p:sp>
        <p:nvSpPr>
          <p:cNvPr id="3" name="Прямоугольник 2"/>
          <p:cNvSpPr/>
          <p:nvPr/>
        </p:nvSpPr>
        <p:spPr>
          <a:xfrm>
            <a:off x="3948545" y="612845"/>
            <a:ext cx="7190510" cy="4832092"/>
          </a:xfrm>
          <a:prstGeom prst="rect">
            <a:avLst/>
          </a:prstGeom>
        </p:spPr>
        <p:txBody>
          <a:bodyPr wrap="square">
            <a:spAutoFit/>
          </a:bodyPr>
          <a:lstStyle/>
          <a:p>
            <a:pPr lvl="1"/>
            <a:r>
              <a:rPr lang="ru-RU" sz="2800" dirty="0">
                <a:solidFill>
                  <a:srgbClr val="7030A0"/>
                </a:solidFill>
                <a:latin typeface="Times New Roman" panose="02020603050405020304" pitchFamily="18" charset="0"/>
                <a:cs typeface="Times New Roman" panose="02020603050405020304" pitchFamily="18" charset="0"/>
              </a:rPr>
              <a:t>1)Сыр </a:t>
            </a:r>
            <a:r>
              <a:rPr lang="ru-RU" sz="2800" dirty="0" err="1">
                <a:solidFill>
                  <a:srgbClr val="7030A0"/>
                </a:solidFill>
                <a:latin typeface="Times New Roman" panose="02020603050405020304" pitchFamily="18" charset="0"/>
                <a:cs typeface="Times New Roman" panose="02020603050405020304" pitchFamily="18" charset="0"/>
              </a:rPr>
              <a:t>тууралуу</a:t>
            </a:r>
            <a:r>
              <a:rPr lang="ru-RU" sz="2800" dirty="0">
                <a:solidFill>
                  <a:srgbClr val="7030A0"/>
                </a:solidFill>
                <a:latin typeface="Times New Roman" panose="02020603050405020304" pitchFamily="18" charset="0"/>
                <a:cs typeface="Times New Roman" panose="02020603050405020304" pitchFamily="18" charset="0"/>
              </a:rPr>
              <a:t> </a:t>
            </a:r>
            <a:r>
              <a:rPr lang="ru-RU" sz="2800" dirty="0" err="1">
                <a:solidFill>
                  <a:srgbClr val="7030A0"/>
                </a:solidFill>
                <a:latin typeface="Times New Roman" panose="02020603050405020304" pitchFamily="18" charset="0"/>
                <a:cs typeface="Times New Roman" panose="02020603050405020304" pitchFamily="18" charset="0"/>
              </a:rPr>
              <a:t>маалымат</a:t>
            </a:r>
            <a:r>
              <a:rPr lang="ru-RU" sz="2800" dirty="0">
                <a:solidFill>
                  <a:srgbClr val="7030A0"/>
                </a:solidFill>
                <a:latin typeface="Times New Roman" panose="02020603050405020304" pitchFamily="18" charset="0"/>
                <a:cs typeface="Times New Roman" panose="02020603050405020304" pitchFamily="18" charset="0"/>
              </a:rPr>
              <a:t> </a:t>
            </a:r>
            <a:r>
              <a:rPr lang="ru-RU" sz="2800" dirty="0" err="1">
                <a:solidFill>
                  <a:srgbClr val="7030A0"/>
                </a:solidFill>
                <a:latin typeface="Times New Roman" panose="02020603050405020304" pitchFamily="18" charset="0"/>
                <a:cs typeface="Times New Roman" panose="02020603050405020304" pitchFamily="18" charset="0"/>
              </a:rPr>
              <a:t>жана</a:t>
            </a:r>
            <a:r>
              <a:rPr lang="ru-RU" sz="2800" dirty="0">
                <a:solidFill>
                  <a:srgbClr val="7030A0"/>
                </a:solidFill>
                <a:latin typeface="Times New Roman" panose="02020603050405020304" pitchFamily="18" charset="0"/>
                <a:cs typeface="Times New Roman" panose="02020603050405020304" pitchFamily="18" charset="0"/>
              </a:rPr>
              <a:t> </a:t>
            </a:r>
            <a:r>
              <a:rPr lang="ru-RU" sz="2800" dirty="0" err="1">
                <a:solidFill>
                  <a:srgbClr val="7030A0"/>
                </a:solidFill>
                <a:latin typeface="Times New Roman" panose="02020603050405020304" pitchFamily="18" charset="0"/>
                <a:cs typeface="Times New Roman" panose="02020603050405020304" pitchFamily="18" charset="0"/>
              </a:rPr>
              <a:t>анын</a:t>
            </a:r>
            <a:r>
              <a:rPr lang="ru-RU" sz="2800" dirty="0">
                <a:solidFill>
                  <a:srgbClr val="7030A0"/>
                </a:solidFill>
                <a:latin typeface="Times New Roman" panose="02020603050405020304" pitchFamily="18" charset="0"/>
                <a:cs typeface="Times New Roman" panose="02020603050405020304" pitchFamily="18" charset="0"/>
              </a:rPr>
              <a:t>  </a:t>
            </a:r>
            <a:r>
              <a:rPr lang="ru-RU" sz="2800" dirty="0" err="1" smtClean="0">
                <a:solidFill>
                  <a:srgbClr val="7030A0"/>
                </a:solidFill>
                <a:latin typeface="Times New Roman" panose="02020603050405020304" pitchFamily="18" charset="0"/>
                <a:cs typeface="Times New Roman" panose="02020603050405020304" pitchFamily="18" charset="0"/>
              </a:rPr>
              <a:t>пайдасы</a:t>
            </a:r>
            <a:endParaRPr lang="ru-RU" sz="2800" dirty="0">
              <a:solidFill>
                <a:srgbClr val="7030A0"/>
              </a:solidFill>
              <a:latin typeface="Times New Roman" panose="02020603050405020304" pitchFamily="18" charset="0"/>
              <a:cs typeface="Times New Roman" panose="02020603050405020304" pitchFamily="18" charset="0"/>
            </a:endParaRPr>
          </a:p>
          <a:p>
            <a:pPr lvl="1"/>
            <a:endParaRPr lang="ru-RU" sz="2800" dirty="0">
              <a:solidFill>
                <a:srgbClr val="7030A0"/>
              </a:solidFill>
              <a:latin typeface="Times New Roman" panose="02020603050405020304" pitchFamily="18" charset="0"/>
              <a:cs typeface="Times New Roman" panose="02020603050405020304" pitchFamily="18" charset="0"/>
            </a:endParaRPr>
          </a:p>
          <a:p>
            <a:r>
              <a:rPr lang="ru-RU" sz="2800" dirty="0" smtClean="0">
                <a:solidFill>
                  <a:srgbClr val="7030A0"/>
                </a:solidFill>
                <a:latin typeface="Times New Roman" panose="02020603050405020304" pitchFamily="18" charset="0"/>
                <a:cs typeface="Times New Roman" panose="02020603050405020304" pitchFamily="18" charset="0"/>
              </a:rPr>
              <a:t>     2)Сыр </a:t>
            </a:r>
            <a:r>
              <a:rPr lang="ru-RU" sz="2800" dirty="0" err="1">
                <a:solidFill>
                  <a:srgbClr val="7030A0"/>
                </a:solidFill>
                <a:latin typeface="Times New Roman" panose="02020603050405020304" pitchFamily="18" charset="0"/>
                <a:cs typeface="Times New Roman" panose="02020603050405020304" pitchFamily="18" charset="0"/>
              </a:rPr>
              <a:t>тууралуу</a:t>
            </a:r>
            <a:r>
              <a:rPr lang="ru-RU" sz="2800" dirty="0">
                <a:solidFill>
                  <a:srgbClr val="7030A0"/>
                </a:solidFill>
                <a:latin typeface="Times New Roman" panose="02020603050405020304" pitchFamily="18" charset="0"/>
                <a:cs typeface="Times New Roman" panose="02020603050405020304" pitchFamily="18" charset="0"/>
              </a:rPr>
              <a:t> </a:t>
            </a:r>
            <a:r>
              <a:rPr lang="ru-RU" sz="2800" dirty="0" err="1">
                <a:solidFill>
                  <a:srgbClr val="7030A0"/>
                </a:solidFill>
                <a:latin typeface="Times New Roman" panose="02020603050405020304" pitchFamily="18" charset="0"/>
                <a:cs typeface="Times New Roman" panose="02020603050405020304" pitchFamily="18" charset="0"/>
              </a:rPr>
              <a:t>кызыктуу</a:t>
            </a:r>
            <a:r>
              <a:rPr lang="ru-RU" sz="2800" dirty="0">
                <a:solidFill>
                  <a:srgbClr val="7030A0"/>
                </a:solidFill>
                <a:latin typeface="Times New Roman" panose="02020603050405020304" pitchFamily="18" charset="0"/>
                <a:cs typeface="Times New Roman" panose="02020603050405020304" pitchFamily="18" charset="0"/>
              </a:rPr>
              <a:t> </a:t>
            </a:r>
            <a:r>
              <a:rPr lang="ru-RU" sz="2800" dirty="0" err="1" smtClean="0">
                <a:solidFill>
                  <a:srgbClr val="7030A0"/>
                </a:solidFill>
                <a:latin typeface="Times New Roman" panose="02020603050405020304" pitchFamily="18" charset="0"/>
                <a:cs typeface="Times New Roman" panose="02020603050405020304" pitchFamily="18" charset="0"/>
              </a:rPr>
              <a:t>легендалар</a:t>
            </a:r>
            <a:endParaRPr lang="ru-RU" sz="2800" dirty="0" smtClean="0">
              <a:solidFill>
                <a:srgbClr val="7030A0"/>
              </a:solidFill>
              <a:latin typeface="Times New Roman" panose="02020603050405020304" pitchFamily="18" charset="0"/>
              <a:cs typeface="Times New Roman" panose="02020603050405020304" pitchFamily="18" charset="0"/>
            </a:endParaRPr>
          </a:p>
          <a:p>
            <a:r>
              <a:rPr lang="ru-RU" sz="2800" dirty="0" smtClean="0">
                <a:solidFill>
                  <a:srgbClr val="7030A0"/>
                </a:solidFill>
                <a:latin typeface="Times New Roman" panose="02020603050405020304" pitchFamily="18" charset="0"/>
                <a:cs typeface="Times New Roman" panose="02020603050405020304" pitchFamily="18" charset="0"/>
              </a:rPr>
              <a:t>  </a:t>
            </a:r>
            <a:endParaRPr lang="ru-RU" sz="2800" dirty="0">
              <a:solidFill>
                <a:srgbClr val="7030A0"/>
              </a:solidFill>
              <a:latin typeface="Times New Roman" panose="02020603050405020304" pitchFamily="18" charset="0"/>
              <a:cs typeface="Times New Roman" panose="02020603050405020304" pitchFamily="18" charset="0"/>
            </a:endParaRPr>
          </a:p>
          <a:p>
            <a:r>
              <a:rPr lang="ru-RU" sz="2800" dirty="0" smtClean="0">
                <a:solidFill>
                  <a:srgbClr val="7030A0"/>
                </a:solidFill>
                <a:latin typeface="Times New Roman" panose="02020603050405020304" pitchFamily="18" charset="0"/>
                <a:cs typeface="Times New Roman" panose="02020603050405020304" pitchFamily="18" charset="0"/>
              </a:rPr>
              <a:t>     3)</a:t>
            </a:r>
            <a:r>
              <a:rPr lang="ru-RU" sz="2800" dirty="0" err="1" smtClean="0">
                <a:solidFill>
                  <a:srgbClr val="7030A0"/>
                </a:solidFill>
                <a:latin typeface="Times New Roman" panose="02020603050405020304" pitchFamily="18" charset="0"/>
                <a:cs typeface="Times New Roman" panose="02020603050405020304" pitchFamily="18" charset="0"/>
              </a:rPr>
              <a:t>Францияда</a:t>
            </a:r>
            <a:r>
              <a:rPr lang="ru-RU" sz="2800" dirty="0" smtClean="0">
                <a:solidFill>
                  <a:srgbClr val="7030A0"/>
                </a:solidFill>
                <a:latin typeface="Times New Roman" panose="02020603050405020304" pitchFamily="18" charset="0"/>
                <a:cs typeface="Times New Roman" panose="02020603050405020304" pitchFamily="18" charset="0"/>
              </a:rPr>
              <a:t> </a:t>
            </a:r>
            <a:r>
              <a:rPr lang="ru-RU" sz="2800" dirty="0" err="1">
                <a:solidFill>
                  <a:srgbClr val="7030A0"/>
                </a:solidFill>
                <a:latin typeface="Times New Roman" panose="02020603050405020304" pitchFamily="18" charset="0"/>
                <a:cs typeface="Times New Roman" panose="02020603050405020304" pitchFamily="18" charset="0"/>
              </a:rPr>
              <a:t>жана</a:t>
            </a:r>
            <a:r>
              <a:rPr lang="ru-RU" sz="2800" dirty="0">
                <a:solidFill>
                  <a:srgbClr val="7030A0"/>
                </a:solidFill>
                <a:latin typeface="Times New Roman" panose="02020603050405020304" pitchFamily="18" charset="0"/>
                <a:cs typeface="Times New Roman" panose="02020603050405020304" pitchFamily="18" charset="0"/>
              </a:rPr>
              <a:t> </a:t>
            </a:r>
            <a:r>
              <a:rPr lang="ru-RU" sz="2800" dirty="0" err="1" smtClean="0">
                <a:solidFill>
                  <a:srgbClr val="7030A0"/>
                </a:solidFill>
                <a:latin typeface="Times New Roman" panose="02020603050405020304" pitchFamily="18" charset="0"/>
                <a:cs typeface="Times New Roman" panose="02020603050405020304" pitchFamily="18" charset="0"/>
              </a:rPr>
              <a:t>Кыргызстанда</a:t>
            </a:r>
            <a:endParaRPr lang="ru-RU" sz="2800" dirty="0">
              <a:solidFill>
                <a:srgbClr val="7030A0"/>
              </a:solidFill>
              <a:latin typeface="Times New Roman" panose="02020603050405020304" pitchFamily="18" charset="0"/>
              <a:cs typeface="Times New Roman" panose="02020603050405020304" pitchFamily="18" charset="0"/>
            </a:endParaRPr>
          </a:p>
          <a:p>
            <a:r>
              <a:rPr lang="ru-RU" sz="2800" dirty="0">
                <a:solidFill>
                  <a:srgbClr val="7030A0"/>
                </a:solidFill>
                <a:latin typeface="Times New Roman" panose="02020603050405020304" pitchFamily="18" charset="0"/>
                <a:cs typeface="Times New Roman" panose="02020603050405020304" pitchFamily="18" charset="0"/>
              </a:rPr>
              <a:t> </a:t>
            </a:r>
            <a:r>
              <a:rPr lang="ru-RU" sz="2800" dirty="0" smtClean="0">
                <a:solidFill>
                  <a:srgbClr val="7030A0"/>
                </a:solidFill>
                <a:latin typeface="Times New Roman" panose="02020603050405020304" pitchFamily="18" charset="0"/>
                <a:cs typeface="Times New Roman" panose="02020603050405020304" pitchFamily="18" charset="0"/>
              </a:rPr>
              <a:t>      </a:t>
            </a:r>
            <a:r>
              <a:rPr lang="ru-RU" sz="2800" dirty="0" err="1" smtClean="0">
                <a:solidFill>
                  <a:srgbClr val="7030A0"/>
                </a:solidFill>
                <a:latin typeface="Times New Roman" panose="02020603050405020304" pitchFamily="18" charset="0"/>
                <a:cs typeface="Times New Roman" panose="02020603050405020304" pitchFamily="18" charset="0"/>
              </a:rPr>
              <a:t>сырлардын</a:t>
            </a:r>
            <a:r>
              <a:rPr lang="ru-RU" sz="2800" dirty="0" smtClean="0">
                <a:solidFill>
                  <a:srgbClr val="7030A0"/>
                </a:solidFill>
                <a:latin typeface="Times New Roman" panose="02020603050405020304" pitchFamily="18" charset="0"/>
                <a:cs typeface="Times New Roman" panose="02020603050405020304" pitchFamily="18" charset="0"/>
              </a:rPr>
              <a:t> </a:t>
            </a:r>
            <a:r>
              <a:rPr lang="ru-RU" sz="2800" dirty="0" err="1" smtClean="0">
                <a:solidFill>
                  <a:srgbClr val="7030A0"/>
                </a:solidFill>
                <a:latin typeface="Times New Roman" panose="02020603050405020304" pitchFamily="18" charset="0"/>
                <a:cs typeface="Times New Roman" panose="02020603050405020304" pitchFamily="18" charset="0"/>
              </a:rPr>
              <a:t>жасалышы</a:t>
            </a:r>
            <a:endParaRPr lang="ru-RU" sz="2800" dirty="0" smtClean="0">
              <a:solidFill>
                <a:srgbClr val="7030A0"/>
              </a:solidFill>
              <a:latin typeface="Times New Roman" panose="02020603050405020304" pitchFamily="18" charset="0"/>
              <a:cs typeface="Times New Roman" panose="02020603050405020304" pitchFamily="18" charset="0"/>
            </a:endParaRPr>
          </a:p>
          <a:p>
            <a:endParaRPr lang="ru-RU" sz="2800" dirty="0">
              <a:solidFill>
                <a:srgbClr val="7030A0"/>
              </a:solidFill>
              <a:latin typeface="Times New Roman" panose="02020603050405020304" pitchFamily="18" charset="0"/>
              <a:cs typeface="Times New Roman" panose="02020603050405020304" pitchFamily="18" charset="0"/>
            </a:endParaRPr>
          </a:p>
          <a:p>
            <a:r>
              <a:rPr lang="ru-RU" sz="2800" dirty="0" smtClean="0">
                <a:solidFill>
                  <a:srgbClr val="7030A0"/>
                </a:solidFill>
                <a:latin typeface="Times New Roman" panose="02020603050405020304" pitchFamily="18" charset="0"/>
                <a:cs typeface="Times New Roman" panose="02020603050405020304" pitchFamily="18" charset="0"/>
              </a:rPr>
              <a:t>      4)</a:t>
            </a:r>
            <a:r>
              <a:rPr lang="ru-RU" sz="2800" dirty="0" err="1" smtClean="0">
                <a:solidFill>
                  <a:srgbClr val="7030A0"/>
                </a:solidFill>
                <a:latin typeface="Times New Roman" panose="02020603050405020304" pitchFamily="18" charset="0"/>
                <a:cs typeface="Times New Roman" panose="02020603050405020304" pitchFamily="18" charset="0"/>
              </a:rPr>
              <a:t>Үй</a:t>
            </a:r>
            <a:r>
              <a:rPr lang="ru-RU" sz="2800" dirty="0" smtClean="0">
                <a:solidFill>
                  <a:srgbClr val="7030A0"/>
                </a:solidFill>
                <a:latin typeface="Times New Roman" panose="02020603050405020304" pitchFamily="18" charset="0"/>
                <a:cs typeface="Times New Roman" panose="02020603050405020304" pitchFamily="18" charset="0"/>
              </a:rPr>
              <a:t> </a:t>
            </a:r>
            <a:r>
              <a:rPr lang="ru-RU" sz="2800" dirty="0" err="1">
                <a:solidFill>
                  <a:srgbClr val="7030A0"/>
                </a:solidFill>
                <a:latin typeface="Times New Roman" panose="02020603050405020304" pitchFamily="18" charset="0"/>
                <a:cs typeface="Times New Roman" panose="02020603050405020304" pitchFamily="18" charset="0"/>
              </a:rPr>
              <a:t>шартында</a:t>
            </a:r>
            <a:r>
              <a:rPr lang="ru-RU" sz="2800" dirty="0">
                <a:solidFill>
                  <a:srgbClr val="7030A0"/>
                </a:solidFill>
                <a:latin typeface="Times New Roman" panose="02020603050405020304" pitchFamily="18" charset="0"/>
                <a:cs typeface="Times New Roman" panose="02020603050405020304" pitchFamily="18" charset="0"/>
              </a:rPr>
              <a:t> сыр </a:t>
            </a:r>
            <a:r>
              <a:rPr lang="ru-RU" sz="2800" dirty="0" err="1">
                <a:solidFill>
                  <a:srgbClr val="7030A0"/>
                </a:solidFill>
                <a:latin typeface="Times New Roman" panose="02020603050405020304" pitchFamily="18" charset="0"/>
                <a:cs typeface="Times New Roman" panose="02020603050405020304" pitchFamily="18" charset="0"/>
              </a:rPr>
              <a:t>жасоо</a:t>
            </a:r>
            <a:r>
              <a:rPr lang="ru-RU" sz="2800" dirty="0" smtClean="0">
                <a:solidFill>
                  <a:srgbClr val="7030A0"/>
                </a:solidFill>
                <a:latin typeface="Times New Roman" panose="02020603050405020304" pitchFamily="18" charset="0"/>
                <a:cs typeface="Times New Roman" panose="02020603050405020304" pitchFamily="18" charset="0"/>
              </a:rPr>
              <a:t>.</a:t>
            </a:r>
          </a:p>
          <a:p>
            <a:endParaRPr lang="ru-RU" sz="2800" dirty="0">
              <a:solidFill>
                <a:srgbClr val="7030A0"/>
              </a:solidFill>
              <a:latin typeface="Times New Roman" panose="02020603050405020304" pitchFamily="18" charset="0"/>
              <a:cs typeface="Times New Roman" panose="02020603050405020304" pitchFamily="18" charset="0"/>
            </a:endParaRPr>
          </a:p>
          <a:p>
            <a:r>
              <a:rPr lang="ky-KG" sz="2800" dirty="0" smtClean="0">
                <a:solidFill>
                  <a:srgbClr val="7030A0"/>
                </a:solidFill>
                <a:latin typeface="Times New Roman" panose="02020603050405020304" pitchFamily="18" charset="0"/>
                <a:cs typeface="Times New Roman" panose="02020603050405020304" pitchFamily="18" charset="0"/>
              </a:rPr>
              <a:t>      5)Сырлардын  </a:t>
            </a:r>
            <a:r>
              <a:rPr lang="ky-KG" sz="2800" dirty="0">
                <a:solidFill>
                  <a:srgbClr val="7030A0"/>
                </a:solidFill>
                <a:latin typeface="Times New Roman" panose="02020603050405020304" pitchFamily="18" charset="0"/>
                <a:cs typeface="Times New Roman" panose="02020603050405020304" pitchFamily="18" charset="0"/>
              </a:rPr>
              <a:t>бааларын салыштыруу</a:t>
            </a:r>
            <a:endParaRPr lang="ru-RU" sz="28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22062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982133"/>
            <a:ext cx="9601196" cy="1171280"/>
          </a:xfrm>
        </p:spPr>
        <p:txBody>
          <a:bodyPr/>
          <a:lstStyle/>
          <a:p>
            <a:r>
              <a:rPr lang="ky-KG" dirty="0" smtClean="0">
                <a:solidFill>
                  <a:srgbClr val="00B050"/>
                </a:solidFill>
                <a:latin typeface="Times New Roman" panose="02020603050405020304" pitchFamily="18" charset="0"/>
                <a:cs typeface="Times New Roman" panose="02020603050405020304" pitchFamily="18" charset="0"/>
              </a:rPr>
              <a:t>Сырды үй шартында сактоо</a:t>
            </a:r>
            <a:endParaRPr lang="ru-RU" dirty="0">
              <a:solidFill>
                <a:srgbClr val="00B05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a:xfrm>
            <a:off x="1581912" y="2560320"/>
            <a:ext cx="4756403" cy="3179706"/>
          </a:xfrm>
        </p:spPr>
        <p:txBody>
          <a:bodyPr/>
          <a:lstStyle/>
          <a:p>
            <a:r>
              <a:rPr lang="ky-KG" b="1" dirty="0" smtClean="0">
                <a:solidFill>
                  <a:srgbClr val="002060"/>
                </a:solidFill>
                <a:latin typeface="Times New Roman" panose="02020603050405020304" pitchFamily="18" charset="0"/>
                <a:cs typeface="Times New Roman" panose="02020603050405020304" pitchFamily="18" charset="0"/>
              </a:rPr>
              <a:t>Капкагы бар айнек идишке кант салып сактоо керек.</a:t>
            </a:r>
          </a:p>
          <a:p>
            <a:r>
              <a:rPr lang="ky-KG" b="1" dirty="0" smtClean="0">
                <a:solidFill>
                  <a:srgbClr val="002060"/>
                </a:solidFill>
                <a:latin typeface="Times New Roman" panose="02020603050405020304" pitchFamily="18" charset="0"/>
                <a:cs typeface="Times New Roman" panose="02020603050405020304" pitchFamily="18" charset="0"/>
              </a:rPr>
              <a:t>Кант нымдуулукту соруп алат.</a:t>
            </a:r>
          </a:p>
          <a:p>
            <a:r>
              <a:rPr lang="ky-KG" b="1" dirty="0" smtClean="0">
                <a:solidFill>
                  <a:srgbClr val="002060"/>
                </a:solidFill>
                <a:latin typeface="Times New Roman" panose="02020603050405020304" pitchFamily="18" charset="0"/>
                <a:cs typeface="Times New Roman" panose="02020603050405020304" pitchFamily="18" charset="0"/>
              </a:rPr>
              <a:t>Катуу сырларды 5 айга чейинки убакытта,ал эми жумшак сырларды 10 кунго чейин сактоого болот.</a:t>
            </a:r>
            <a:endParaRPr lang="ru-RU" b="1" dirty="0">
              <a:solidFill>
                <a:srgbClr val="002060"/>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592" t="569" r="32478" b="474"/>
          <a:stretch/>
        </p:blipFill>
        <p:spPr>
          <a:xfrm>
            <a:off x="6580189" y="2560320"/>
            <a:ext cx="4018538" cy="2926079"/>
          </a:xfrm>
        </p:spPr>
      </p:pic>
    </p:spTree>
    <p:extLst>
      <p:ext uri="{BB962C8B-B14F-4D97-AF65-F5344CB8AC3E}">
        <p14:creationId xmlns:p14="http://schemas.microsoft.com/office/powerpoint/2010/main" val="26156080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4">
            <a:extLst>
              <a:ext uri="{FF2B5EF4-FFF2-40B4-BE49-F238E27FC236}">
                <a16:creationId xmlns:a16="http://schemas.microsoft.com/office/drawing/2014/main" id="{31D81FA8-CB61-0A43-BD53-06661D842CF4}"/>
              </a:ext>
            </a:extLst>
          </p:cNvPr>
          <p:cNvPicPr>
            <a:picLocks noChangeAspect="1"/>
          </p:cNvPicPr>
          <p:nvPr/>
        </p:nvPicPr>
        <p:blipFill>
          <a:blip r:embed="rId2"/>
          <a:stretch>
            <a:fillRect/>
          </a:stretch>
        </p:blipFill>
        <p:spPr>
          <a:xfrm>
            <a:off x="832513" y="846161"/>
            <a:ext cx="5089389" cy="2442949"/>
          </a:xfrm>
          <a:prstGeom prst="rect">
            <a:avLst/>
          </a:prstGeom>
          <a:ln w="228600" cap="sq" cmpd="thickThin">
            <a:solidFill>
              <a:srgbClr val="000000"/>
            </a:solidFill>
            <a:prstDash val="solid"/>
            <a:miter lim="800000"/>
          </a:ln>
          <a:effectLst>
            <a:innerShdw blurRad="76200">
              <a:srgbClr val="000000"/>
            </a:innerShdw>
          </a:effectLst>
        </p:spPr>
      </p:pic>
      <p:pic>
        <p:nvPicPr>
          <p:cNvPr id="4" name="Рисунок 6">
            <a:extLst>
              <a:ext uri="{FF2B5EF4-FFF2-40B4-BE49-F238E27FC236}">
                <a16:creationId xmlns:a16="http://schemas.microsoft.com/office/drawing/2014/main" id="{3C4CDC65-E104-E145-BA58-E03460F20A80}"/>
              </a:ext>
            </a:extLst>
          </p:cNvPr>
          <p:cNvPicPr>
            <a:picLocks noChangeAspect="1"/>
          </p:cNvPicPr>
          <p:nvPr/>
        </p:nvPicPr>
        <p:blipFill>
          <a:blip r:embed="rId3"/>
          <a:stretch>
            <a:fillRect/>
          </a:stretch>
        </p:blipFill>
        <p:spPr>
          <a:xfrm>
            <a:off x="832513" y="3786187"/>
            <a:ext cx="5089389" cy="2259771"/>
          </a:xfrm>
          <a:prstGeom prst="rect">
            <a:avLst/>
          </a:prstGeom>
          <a:ln w="228600" cap="sq" cmpd="thickThin">
            <a:solidFill>
              <a:srgbClr val="000000"/>
            </a:solidFill>
            <a:prstDash val="solid"/>
            <a:miter lim="800000"/>
          </a:ln>
          <a:effectLst>
            <a:innerShdw blurRad="76200">
              <a:srgbClr val="000000"/>
            </a:innerShdw>
          </a:effectLst>
        </p:spPr>
      </p:pic>
      <p:pic>
        <p:nvPicPr>
          <p:cNvPr id="5" name="Рисунок 5">
            <a:extLst>
              <a:ext uri="{FF2B5EF4-FFF2-40B4-BE49-F238E27FC236}">
                <a16:creationId xmlns:a16="http://schemas.microsoft.com/office/drawing/2014/main" id="{5DA53BBC-E272-4443-A411-E75D70929D5C}"/>
              </a:ext>
            </a:extLst>
          </p:cNvPr>
          <p:cNvPicPr>
            <a:picLocks noChangeAspect="1"/>
          </p:cNvPicPr>
          <p:nvPr/>
        </p:nvPicPr>
        <p:blipFill>
          <a:blip r:embed="rId4"/>
          <a:stretch>
            <a:fillRect/>
          </a:stretch>
        </p:blipFill>
        <p:spPr>
          <a:xfrm>
            <a:off x="6482687" y="846160"/>
            <a:ext cx="4954136" cy="2442949"/>
          </a:xfrm>
          <a:prstGeom prst="rect">
            <a:avLst/>
          </a:prstGeom>
          <a:ln w="228600" cap="sq" cmpd="thickThin">
            <a:solidFill>
              <a:srgbClr val="000000"/>
            </a:solidFill>
            <a:prstDash val="solid"/>
            <a:miter lim="800000"/>
          </a:ln>
          <a:effectLst>
            <a:innerShdw blurRad="76200">
              <a:srgbClr val="000000"/>
            </a:innerShdw>
          </a:effectLst>
        </p:spPr>
      </p:pic>
      <p:pic>
        <p:nvPicPr>
          <p:cNvPr id="6" name="Рисунок 7">
            <a:extLst>
              <a:ext uri="{FF2B5EF4-FFF2-40B4-BE49-F238E27FC236}">
                <a16:creationId xmlns:a16="http://schemas.microsoft.com/office/drawing/2014/main" id="{F2FAE46B-AE0B-0F43-AEC0-6C9BEDDED536}"/>
              </a:ext>
            </a:extLst>
          </p:cNvPr>
          <p:cNvPicPr>
            <a:picLocks noChangeAspect="1"/>
          </p:cNvPicPr>
          <p:nvPr/>
        </p:nvPicPr>
        <p:blipFill>
          <a:blip r:embed="rId5"/>
          <a:stretch>
            <a:fillRect/>
          </a:stretch>
        </p:blipFill>
        <p:spPr>
          <a:xfrm>
            <a:off x="6482687" y="3786187"/>
            <a:ext cx="4954136" cy="2259771"/>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764711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4">
            <a:extLst>
              <a:ext uri="{FF2B5EF4-FFF2-40B4-BE49-F238E27FC236}">
                <a16:creationId xmlns:a16="http://schemas.microsoft.com/office/drawing/2014/main" id="{DDE36016-6D38-9E4B-B607-395F769BE54E}"/>
              </a:ext>
            </a:extLst>
          </p:cNvPr>
          <p:cNvPicPr>
            <a:picLocks noChangeAspect="1"/>
          </p:cNvPicPr>
          <p:nvPr/>
        </p:nvPicPr>
        <p:blipFill>
          <a:blip r:embed="rId2"/>
          <a:stretch>
            <a:fillRect/>
          </a:stretch>
        </p:blipFill>
        <p:spPr>
          <a:xfrm>
            <a:off x="859971" y="832675"/>
            <a:ext cx="5308817" cy="2702095"/>
          </a:xfrm>
          <a:prstGeom prst="rect">
            <a:avLst/>
          </a:prstGeom>
          <a:ln w="228600" cap="sq" cmpd="thickThin">
            <a:solidFill>
              <a:srgbClr val="000000"/>
            </a:solidFill>
            <a:prstDash val="solid"/>
            <a:miter lim="800000"/>
          </a:ln>
          <a:effectLst>
            <a:innerShdw blurRad="76200">
              <a:srgbClr val="000000"/>
            </a:innerShdw>
          </a:effectLst>
        </p:spPr>
      </p:pic>
      <p:pic>
        <p:nvPicPr>
          <p:cNvPr id="3" name="Рисунок 6">
            <a:extLst>
              <a:ext uri="{FF2B5EF4-FFF2-40B4-BE49-F238E27FC236}">
                <a16:creationId xmlns:a16="http://schemas.microsoft.com/office/drawing/2014/main" id="{5730F9D5-4B53-E742-A1F3-90DEA061EDA0}"/>
              </a:ext>
            </a:extLst>
          </p:cNvPr>
          <p:cNvPicPr>
            <a:picLocks noChangeAspect="1"/>
          </p:cNvPicPr>
          <p:nvPr/>
        </p:nvPicPr>
        <p:blipFill>
          <a:blip r:embed="rId3"/>
          <a:stretch>
            <a:fillRect/>
          </a:stretch>
        </p:blipFill>
        <p:spPr>
          <a:xfrm>
            <a:off x="6709580" y="832675"/>
            <a:ext cx="4645357" cy="2702095"/>
          </a:xfrm>
          <a:prstGeom prst="rect">
            <a:avLst/>
          </a:prstGeom>
          <a:ln w="228600" cap="sq" cmpd="thickThin">
            <a:solidFill>
              <a:srgbClr val="000000"/>
            </a:solidFill>
            <a:prstDash val="solid"/>
            <a:miter lim="800000"/>
          </a:ln>
          <a:effectLst>
            <a:innerShdw blurRad="76200">
              <a:srgbClr val="000000"/>
            </a:innerShdw>
          </a:effectLst>
        </p:spPr>
      </p:pic>
      <p:pic>
        <p:nvPicPr>
          <p:cNvPr id="4" name="Рисунок 5">
            <a:extLst>
              <a:ext uri="{FF2B5EF4-FFF2-40B4-BE49-F238E27FC236}">
                <a16:creationId xmlns:a16="http://schemas.microsoft.com/office/drawing/2014/main" id="{C99DB7F3-30CA-BE43-9F15-5D1A38D42BEA}"/>
              </a:ext>
            </a:extLst>
          </p:cNvPr>
          <p:cNvPicPr>
            <a:picLocks noChangeAspect="1"/>
          </p:cNvPicPr>
          <p:nvPr/>
        </p:nvPicPr>
        <p:blipFill>
          <a:blip r:embed="rId4"/>
          <a:stretch>
            <a:fillRect/>
          </a:stretch>
        </p:blipFill>
        <p:spPr>
          <a:xfrm>
            <a:off x="859971" y="4039737"/>
            <a:ext cx="5308817" cy="1978925"/>
          </a:xfrm>
          <a:prstGeom prst="rect">
            <a:avLst/>
          </a:prstGeom>
          <a:ln w="228600" cap="sq" cmpd="thickThin">
            <a:solidFill>
              <a:srgbClr val="000000"/>
            </a:solidFill>
            <a:prstDash val="solid"/>
            <a:miter lim="800000"/>
          </a:ln>
          <a:effectLst>
            <a:innerShdw blurRad="76200">
              <a:srgbClr val="000000"/>
            </a:innerShdw>
          </a:effectLst>
        </p:spPr>
      </p:pic>
      <p:pic>
        <p:nvPicPr>
          <p:cNvPr id="5" name="Рисунок 7">
            <a:extLst>
              <a:ext uri="{FF2B5EF4-FFF2-40B4-BE49-F238E27FC236}">
                <a16:creationId xmlns:a16="http://schemas.microsoft.com/office/drawing/2014/main" id="{15A10356-E018-654E-9325-8B4219715662}"/>
              </a:ext>
            </a:extLst>
          </p:cNvPr>
          <p:cNvPicPr>
            <a:picLocks noChangeAspect="1"/>
          </p:cNvPicPr>
          <p:nvPr/>
        </p:nvPicPr>
        <p:blipFill>
          <a:blip r:embed="rId5"/>
          <a:stretch>
            <a:fillRect/>
          </a:stretch>
        </p:blipFill>
        <p:spPr>
          <a:xfrm>
            <a:off x="6709580" y="3944203"/>
            <a:ext cx="4645357" cy="207446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814688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9">
            <a:extLst>
              <a:ext uri="{FF2B5EF4-FFF2-40B4-BE49-F238E27FC236}">
                <a16:creationId xmlns:a16="http://schemas.microsoft.com/office/drawing/2014/main" id="{5DFACD82-DD78-1542-9527-9679F5536DEA}"/>
              </a:ext>
            </a:extLst>
          </p:cNvPr>
          <p:cNvPicPr>
            <a:picLocks noChangeAspect="1"/>
          </p:cNvPicPr>
          <p:nvPr/>
        </p:nvPicPr>
        <p:blipFill>
          <a:blip r:embed="rId2"/>
          <a:stretch>
            <a:fillRect/>
          </a:stretch>
        </p:blipFill>
        <p:spPr>
          <a:xfrm>
            <a:off x="7852013" y="798371"/>
            <a:ext cx="3357563" cy="245320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 name="Рисунок 10">
            <a:extLst>
              <a:ext uri="{FF2B5EF4-FFF2-40B4-BE49-F238E27FC236}">
                <a16:creationId xmlns:a16="http://schemas.microsoft.com/office/drawing/2014/main" id="{50154DB7-F762-2948-9D77-9567765A0733}"/>
              </a:ext>
            </a:extLst>
          </p:cNvPr>
          <p:cNvPicPr>
            <a:picLocks noChangeAspect="1"/>
          </p:cNvPicPr>
          <p:nvPr/>
        </p:nvPicPr>
        <p:blipFill>
          <a:blip r:embed="rId3"/>
          <a:stretch>
            <a:fillRect/>
          </a:stretch>
        </p:blipFill>
        <p:spPr>
          <a:xfrm>
            <a:off x="7920474" y="3586353"/>
            <a:ext cx="3220640" cy="245320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Прямоугольник 3"/>
          <p:cNvSpPr/>
          <p:nvPr/>
        </p:nvSpPr>
        <p:spPr>
          <a:xfrm>
            <a:off x="928049" y="1110034"/>
            <a:ext cx="6646459" cy="4524315"/>
          </a:xfrm>
          <a:prstGeom prst="rect">
            <a:avLst/>
          </a:prstGeom>
        </p:spPr>
        <p:txBody>
          <a:bodyPr wrap="square">
            <a:spAutoFit/>
          </a:bodyPr>
          <a:lstStyle/>
          <a:p>
            <a:r>
              <a:rPr lang="ru-RU" sz="3600" dirty="0" smtClean="0"/>
              <a:t>   </a:t>
            </a:r>
            <a:r>
              <a:rPr lang="ru-RU" sz="3600" dirty="0" smtClean="0">
                <a:solidFill>
                  <a:srgbClr val="FF0000"/>
                </a:solidFill>
              </a:rPr>
              <a:t>Камамбер</a:t>
            </a:r>
            <a:endParaRPr lang="ru-RU" sz="3600" dirty="0">
              <a:solidFill>
                <a:srgbClr val="FF0000"/>
              </a:solidFill>
            </a:endParaRPr>
          </a:p>
          <a:p>
            <a:r>
              <a:rPr lang="ru-RU" sz="3600" dirty="0" err="1" smtClean="0">
                <a:solidFill>
                  <a:srgbClr val="00B050"/>
                </a:solidFill>
              </a:rPr>
              <a:t>Францияда</a:t>
            </a:r>
            <a:r>
              <a:rPr lang="ru-RU" sz="3600" dirty="0">
                <a:solidFill>
                  <a:srgbClr val="00B050"/>
                </a:solidFill>
              </a:rPr>
              <a:t>:</a:t>
            </a:r>
            <a:r>
              <a:rPr lang="ru-RU" sz="3600" dirty="0" smtClean="0"/>
              <a:t> </a:t>
            </a:r>
            <a:r>
              <a:rPr lang="ru-RU" sz="3600" dirty="0"/>
              <a:t>200г - 5,90€ = </a:t>
            </a:r>
            <a:r>
              <a:rPr lang="ru-RU" sz="3600" dirty="0" smtClean="0"/>
              <a:t>602,67сом </a:t>
            </a:r>
            <a:endParaRPr lang="ru-RU" sz="3600" dirty="0"/>
          </a:p>
          <a:p>
            <a:r>
              <a:rPr lang="ru-RU" sz="3600" dirty="0" err="1" smtClean="0">
                <a:solidFill>
                  <a:srgbClr val="00B050"/>
                </a:solidFill>
              </a:rPr>
              <a:t>Кыргызстанда</a:t>
            </a:r>
            <a:r>
              <a:rPr lang="ru-RU" sz="3600" dirty="0" smtClean="0">
                <a:solidFill>
                  <a:srgbClr val="00B050"/>
                </a:solidFill>
              </a:rPr>
              <a:t>:</a:t>
            </a:r>
            <a:r>
              <a:rPr lang="ru-RU" sz="3600" dirty="0" smtClean="0"/>
              <a:t> </a:t>
            </a:r>
            <a:r>
              <a:rPr lang="ru-RU" sz="3600" dirty="0"/>
              <a:t>200г - 451сом</a:t>
            </a:r>
          </a:p>
          <a:p>
            <a:r>
              <a:rPr lang="ru-RU" sz="3600" dirty="0"/>
              <a:t>   </a:t>
            </a:r>
            <a:r>
              <a:rPr lang="ky-KG" sz="3600" dirty="0" smtClean="0">
                <a:solidFill>
                  <a:srgbClr val="FF0000"/>
                </a:solidFill>
              </a:rPr>
              <a:t>Бри</a:t>
            </a:r>
            <a:endParaRPr lang="ru-RU" sz="3600" dirty="0">
              <a:solidFill>
                <a:srgbClr val="FF0000"/>
              </a:solidFill>
            </a:endParaRPr>
          </a:p>
          <a:p>
            <a:r>
              <a:rPr lang="ru-RU" sz="3600" dirty="0" err="1" smtClean="0">
                <a:solidFill>
                  <a:srgbClr val="00B050"/>
                </a:solidFill>
              </a:rPr>
              <a:t>Францияда</a:t>
            </a:r>
            <a:r>
              <a:rPr lang="ru-RU" sz="3600" dirty="0" smtClean="0">
                <a:solidFill>
                  <a:srgbClr val="00B050"/>
                </a:solidFill>
              </a:rPr>
              <a:t>:</a:t>
            </a:r>
            <a:r>
              <a:rPr lang="ru-RU" sz="3600" dirty="0" smtClean="0"/>
              <a:t> </a:t>
            </a:r>
            <a:r>
              <a:rPr lang="ru-RU" sz="3600" dirty="0"/>
              <a:t>200г - 5,20€ = 531,97сом</a:t>
            </a:r>
          </a:p>
          <a:p>
            <a:r>
              <a:rPr lang="ru-RU" sz="3600" dirty="0" err="1" smtClean="0">
                <a:solidFill>
                  <a:srgbClr val="00B050"/>
                </a:solidFill>
              </a:rPr>
              <a:t>Кыргызстанда</a:t>
            </a:r>
            <a:r>
              <a:rPr lang="ru-RU" sz="3600" dirty="0" smtClean="0">
                <a:solidFill>
                  <a:srgbClr val="00B050"/>
                </a:solidFill>
              </a:rPr>
              <a:t>:</a:t>
            </a:r>
            <a:r>
              <a:rPr lang="ru-RU" sz="3600" dirty="0" smtClean="0"/>
              <a:t> </a:t>
            </a:r>
            <a:r>
              <a:rPr lang="ru-RU" sz="3600" dirty="0"/>
              <a:t>200г - 320сом</a:t>
            </a:r>
          </a:p>
        </p:txBody>
      </p:sp>
    </p:spTree>
    <p:extLst>
      <p:ext uri="{BB962C8B-B14F-4D97-AF65-F5344CB8AC3E}">
        <p14:creationId xmlns:p14="http://schemas.microsoft.com/office/powerpoint/2010/main" val="42927266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512619"/>
            <a:ext cx="9601196" cy="1316182"/>
          </a:xfrm>
        </p:spPr>
        <p:txBody>
          <a:bodyPr/>
          <a:lstStyle/>
          <a:p>
            <a:r>
              <a:rPr lang="fr-FR" b="1" dirty="0" smtClean="0">
                <a:solidFill>
                  <a:srgbClr val="7030A0"/>
                </a:solidFill>
                <a:latin typeface="Times New Roman" panose="02020603050405020304" pitchFamily="18" charset="0"/>
                <a:cs typeface="Times New Roman" panose="02020603050405020304" pitchFamily="18" charset="0"/>
              </a:rPr>
              <a:t>Raclette kirghiz</a:t>
            </a:r>
            <a:endParaRPr lang="ru-RU" b="1" dirty="0">
              <a:solidFill>
                <a:srgbClr val="7030A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17" y="1565565"/>
            <a:ext cx="4745181" cy="4572000"/>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2" y="1565565"/>
            <a:ext cx="4856015" cy="4572000"/>
          </a:xfrm>
          <a:prstGeom prst="rect">
            <a:avLst/>
          </a:prstGeom>
        </p:spPr>
      </p:pic>
    </p:spTree>
    <p:extLst>
      <p:ext uri="{BB962C8B-B14F-4D97-AF65-F5344CB8AC3E}">
        <p14:creationId xmlns:p14="http://schemas.microsoft.com/office/powerpoint/2010/main" val="1160253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10800000" flipV="1">
            <a:off x="2424544" y="3865095"/>
            <a:ext cx="7148947" cy="1938992"/>
          </a:xfrm>
          <a:prstGeom prst="rect">
            <a:avLst/>
          </a:prstGeom>
          <a:noFill/>
        </p:spPr>
        <p:txBody>
          <a:bodyPr wrap="square" rtlCol="0">
            <a:spAutoFit/>
          </a:bodyPr>
          <a:lstStyle/>
          <a:p>
            <a:r>
              <a:rPr lang="ru-RU" sz="2800" b="1" i="1" dirty="0" smtClean="0">
                <a:solidFill>
                  <a:srgbClr val="0070C0"/>
                </a:solidFill>
                <a:latin typeface="Times New Roman" panose="02020603050405020304" pitchFamily="18" charset="0"/>
                <a:cs typeface="Times New Roman" panose="02020603050405020304" pitchFamily="18" charset="0"/>
              </a:rPr>
              <a:t>К</a:t>
            </a:r>
            <a:r>
              <a:rPr lang="ky-KG" sz="2800" b="1" i="1" dirty="0" smtClean="0">
                <a:solidFill>
                  <a:srgbClr val="0070C0"/>
                </a:solidFill>
                <a:latin typeface="Times New Roman" panose="02020603050405020304" pitchFamily="18" charset="0"/>
                <a:cs typeface="Times New Roman" panose="02020603050405020304" pitchFamily="18" charset="0"/>
              </a:rPr>
              <a:t>өңүл бурганыңыздар үчүн чоң рахмат!</a:t>
            </a:r>
            <a:endParaRPr lang="fr-FR" sz="2800" b="1" i="1" dirty="0" smtClean="0">
              <a:solidFill>
                <a:srgbClr val="0070C0"/>
              </a:solidFill>
              <a:latin typeface="Times New Roman" panose="02020603050405020304" pitchFamily="18" charset="0"/>
              <a:cs typeface="Times New Roman" panose="02020603050405020304" pitchFamily="18" charset="0"/>
            </a:endParaRPr>
          </a:p>
          <a:p>
            <a:endParaRPr lang="fr-FR" sz="2800" b="1" i="1" dirty="0" smtClean="0">
              <a:solidFill>
                <a:srgbClr val="0070C0"/>
              </a:solidFill>
              <a:latin typeface="Times New Roman" panose="02020603050405020304" pitchFamily="18" charset="0"/>
              <a:cs typeface="Times New Roman" panose="02020603050405020304" pitchFamily="18" charset="0"/>
            </a:endParaRPr>
          </a:p>
          <a:p>
            <a:pPr algn="ctr"/>
            <a:r>
              <a:rPr lang="fr-FR" sz="2800" b="1" i="1" dirty="0" smtClean="0">
                <a:solidFill>
                  <a:srgbClr val="0070C0"/>
                </a:solidFill>
                <a:latin typeface="Times New Roman" panose="02020603050405020304" pitchFamily="18" charset="0"/>
                <a:cs typeface="Times New Roman" panose="02020603050405020304" pitchFamily="18" charset="0"/>
              </a:rPr>
              <a:t>Merci de votre attention</a:t>
            </a:r>
            <a:r>
              <a:rPr lang="ru-RU" sz="2800" b="1" i="1" dirty="0" smtClean="0">
                <a:solidFill>
                  <a:srgbClr val="0070C0"/>
                </a:solidFill>
                <a:latin typeface="Times New Roman" panose="02020603050405020304" pitchFamily="18" charset="0"/>
                <a:cs typeface="Times New Roman" panose="02020603050405020304" pitchFamily="18" charset="0"/>
              </a:rPr>
              <a:t>!</a:t>
            </a:r>
            <a:endParaRPr lang="ky-KG" sz="2800" b="1" i="1" dirty="0" smtClean="0">
              <a:solidFill>
                <a:srgbClr val="0070C0"/>
              </a:solidFill>
              <a:latin typeface="Times New Roman" panose="02020603050405020304" pitchFamily="18" charset="0"/>
              <a:cs typeface="Times New Roman" panose="02020603050405020304" pitchFamily="18" charset="0"/>
            </a:endParaRPr>
          </a:p>
          <a:p>
            <a:endParaRPr lang="ky-KG" b="1" i="1" dirty="0">
              <a:solidFill>
                <a:srgbClr val="0070C0"/>
              </a:solidFill>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2583" y="1080654"/>
            <a:ext cx="5929744" cy="2590801"/>
          </a:xfrm>
          <a:prstGeom prst="rect">
            <a:avLst/>
          </a:prstGeom>
        </p:spPr>
      </p:pic>
    </p:spTree>
    <p:extLst>
      <p:ext uri="{BB962C8B-B14F-4D97-AF65-F5344CB8AC3E}">
        <p14:creationId xmlns:p14="http://schemas.microsoft.com/office/powerpoint/2010/main" val="968421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34292" y="1221662"/>
            <a:ext cx="4939767" cy="3539430"/>
          </a:xfrm>
          <a:prstGeom prst="rect">
            <a:avLst/>
          </a:prstGeom>
        </p:spPr>
        <p:txBody>
          <a:bodyPr wrap="square">
            <a:spAutoFit/>
          </a:bodyPr>
          <a:lstStyle/>
          <a:p>
            <a:r>
              <a:rPr lang="ky-KG" sz="3200" dirty="0">
                <a:solidFill>
                  <a:srgbClr val="FF0000"/>
                </a:solidFill>
                <a:latin typeface="Times New Roman" panose="02020603050405020304" pitchFamily="18" charset="0"/>
                <a:cs typeface="Times New Roman" panose="02020603050405020304" pitchFamily="18" charset="0"/>
              </a:rPr>
              <a:t>Франция өзүнүн ажайып кооз Эйфель мунарасы, жыпар </a:t>
            </a:r>
            <a:r>
              <a:rPr lang="ky-KG" sz="3200" dirty="0" smtClean="0">
                <a:solidFill>
                  <a:srgbClr val="FF0000"/>
                </a:solidFill>
                <a:latin typeface="Times New Roman" panose="02020603050405020304" pitchFamily="18" charset="0"/>
                <a:cs typeface="Times New Roman" panose="02020603050405020304" pitchFamily="18" charset="0"/>
              </a:rPr>
              <a:t>жыттуу атырлары, ажарлуу </a:t>
            </a:r>
            <a:r>
              <a:rPr lang="ky-KG" sz="3200" dirty="0">
                <a:solidFill>
                  <a:srgbClr val="FF0000"/>
                </a:solidFill>
                <a:latin typeface="Times New Roman" panose="02020603050405020304" pitchFamily="18" charset="0"/>
                <a:cs typeface="Times New Roman" panose="02020603050405020304" pitchFamily="18" charset="0"/>
              </a:rPr>
              <a:t>кооз саркеч кийимдери жана дагы даамдуу сырлары менен дүйнөгө таанымал.</a:t>
            </a:r>
            <a:endParaRPr lang="ru-RU" sz="3200" dirty="0">
              <a:solidFill>
                <a:srgbClr val="FF0000"/>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8316" y="4087091"/>
            <a:ext cx="2048832" cy="1858420"/>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6387" y="2854706"/>
            <a:ext cx="2386449" cy="3090805"/>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57975" y="765552"/>
            <a:ext cx="2087418" cy="3131127"/>
          </a:xfrm>
          <a:prstGeom prst="rect">
            <a:avLst/>
          </a:prstGeom>
        </p:spPr>
      </p:pic>
      <p:pic>
        <p:nvPicPr>
          <p:cNvPr id="7" name="Рисунок 6"/>
          <p:cNvPicPr>
            <a:picLocks noChangeAspect="1"/>
          </p:cNvPicPr>
          <p:nvPr/>
        </p:nvPicPr>
        <p:blipFill rotWithShape="1">
          <a:blip r:embed="rId5">
            <a:extLst>
              <a:ext uri="{28A0092B-C50C-407E-A947-70E740481C1C}">
                <a14:useLocalDpi xmlns:a14="http://schemas.microsoft.com/office/drawing/2010/main" val="0"/>
              </a:ext>
            </a:extLst>
          </a:blip>
          <a:srcRect t="17955"/>
          <a:stretch/>
        </p:blipFill>
        <p:spPr>
          <a:xfrm>
            <a:off x="5929744" y="765552"/>
            <a:ext cx="2798620" cy="2089154"/>
          </a:xfrm>
          <a:prstGeom prst="rect">
            <a:avLst/>
          </a:prstGeom>
        </p:spPr>
      </p:pic>
    </p:spTree>
    <p:extLst>
      <p:ext uri="{BB962C8B-B14F-4D97-AF65-F5344CB8AC3E}">
        <p14:creationId xmlns:p14="http://schemas.microsoft.com/office/powerpoint/2010/main" val="39757843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31136" y="964692"/>
            <a:ext cx="7729728" cy="1016508"/>
          </a:xfrm>
        </p:spPr>
        <p:txBody>
          <a:bodyPr>
            <a:normAutofit fontScale="90000"/>
          </a:bodyPr>
          <a:lstStyle/>
          <a:p>
            <a:r>
              <a:rPr lang="ky-KG" dirty="0" smtClean="0">
                <a:solidFill>
                  <a:srgbClr val="FF0000"/>
                </a:solidFill>
                <a:latin typeface="Times New Roman" panose="02020603050405020304" pitchFamily="18" charset="0"/>
                <a:cs typeface="Times New Roman" panose="02020603050405020304" pitchFamily="18" charset="0"/>
              </a:rPr>
              <a:t>Сыр-</a:t>
            </a:r>
            <a:r>
              <a:rPr lang="ru-RU" dirty="0">
                <a:solidFill>
                  <a:srgbClr val="FF0000"/>
                </a:solidFill>
                <a:latin typeface="Times New Roman" panose="02020603050405020304" pitchFamily="18" charset="0"/>
                <a:cs typeface="Times New Roman" panose="02020603050405020304" pitchFamily="18" charset="0"/>
              </a:rPr>
              <a:t> </a:t>
            </a:r>
            <a:r>
              <a:rPr lang="ru-RU" dirty="0" err="1" smtClean="0">
                <a:solidFill>
                  <a:srgbClr val="FF0000"/>
                </a:solidFill>
                <a:latin typeface="Times New Roman" panose="02020603050405020304" pitchFamily="18" charset="0"/>
                <a:cs typeface="Times New Roman" panose="02020603050405020304" pitchFamily="18" charset="0"/>
              </a:rPr>
              <a:t>өлкөнүн</a:t>
            </a:r>
            <a:r>
              <a:rPr lang="ru-RU" dirty="0" smtClean="0">
                <a:solidFill>
                  <a:srgbClr val="FF0000"/>
                </a:solidFill>
                <a:latin typeface="Times New Roman" panose="02020603050405020304" pitchFamily="18" charset="0"/>
                <a:cs typeface="Times New Roman" panose="02020603050405020304" pitchFamily="18" charset="0"/>
              </a:rPr>
              <a:t> </a:t>
            </a:r>
            <a:r>
              <a:rPr lang="ru-RU" dirty="0" err="1" smtClean="0">
                <a:solidFill>
                  <a:srgbClr val="FF0000"/>
                </a:solidFill>
                <a:latin typeface="Times New Roman" panose="02020603050405020304" pitchFamily="18" charset="0"/>
                <a:cs typeface="Times New Roman" panose="02020603050405020304" pitchFamily="18" charset="0"/>
              </a:rPr>
              <a:t>визиттик</a:t>
            </a:r>
            <a:r>
              <a:rPr lang="ru-RU" dirty="0" smtClean="0">
                <a:solidFill>
                  <a:srgbClr val="FF0000"/>
                </a:solidFill>
                <a:latin typeface="Times New Roman" panose="02020603050405020304" pitchFamily="18" charset="0"/>
                <a:cs typeface="Times New Roman" panose="02020603050405020304" pitchFamily="18" charset="0"/>
              </a:rPr>
              <a:t> </a:t>
            </a:r>
            <a:r>
              <a:rPr lang="ru-RU" dirty="0" err="1" smtClean="0">
                <a:solidFill>
                  <a:srgbClr val="FF0000"/>
                </a:solidFill>
                <a:latin typeface="Times New Roman" panose="02020603050405020304" pitchFamily="18" charset="0"/>
                <a:cs typeface="Times New Roman" panose="02020603050405020304" pitchFamily="18" charset="0"/>
              </a:rPr>
              <a:t>карточкасы</a:t>
            </a:r>
            <a:endParaRPr lang="ru-RU" dirty="0">
              <a:solidFill>
                <a:srgbClr val="FF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711520" y="2507672"/>
            <a:ext cx="8768960" cy="3429103"/>
          </a:xfrm>
        </p:spPr>
        <p:txBody>
          <a:bodyPr>
            <a:normAutofit fontScale="92500"/>
          </a:bodyPr>
          <a:lstStyle/>
          <a:p>
            <a:r>
              <a:rPr lang="ky-KG" dirty="0" smtClean="0">
                <a:solidFill>
                  <a:srgbClr val="002060"/>
                </a:solidFill>
                <a:latin typeface="Times New Roman" panose="02020603050405020304" pitchFamily="18" charset="0"/>
                <a:cs typeface="Times New Roman" panose="02020603050405020304" pitchFamily="18" charset="0"/>
              </a:rPr>
              <a:t>Француздардын 62 % күн сайын сыр жейт.Орточо француздар жылына 24 кг сыр жешет.Алардын айтымында сырдын 360 тан ашык түрү бар,б.а. </a:t>
            </a:r>
            <a:r>
              <a:rPr lang="ky-KG" dirty="0">
                <a:solidFill>
                  <a:srgbClr val="002060"/>
                </a:solidFill>
                <a:latin typeface="Times New Roman" panose="02020603050405020304" pitchFamily="18" charset="0"/>
                <a:cs typeface="Times New Roman" panose="02020603050405020304" pitchFamily="18" charset="0"/>
              </a:rPr>
              <a:t>э</a:t>
            </a:r>
            <a:r>
              <a:rPr lang="ky-KG" dirty="0" smtClean="0">
                <a:solidFill>
                  <a:srgbClr val="002060"/>
                </a:solidFill>
                <a:latin typeface="Times New Roman" panose="02020603050405020304" pitchFamily="18" charset="0"/>
                <a:cs typeface="Times New Roman" panose="02020603050405020304" pitchFamily="18" charset="0"/>
              </a:rPr>
              <a:t>гер кааласаныз жылдын ар бир күнүндө жаңы сырды байкап көрсөңүз болот.Сырлар өндүрүлгөн сүттүн келип чыгышы, региондордо (22 регион бар) сырды даярдоонун технологиясы боюнча айырмаланышат.</a:t>
            </a:r>
          </a:p>
          <a:p>
            <a:r>
              <a:rPr lang="ky-KG" dirty="0" smtClean="0">
                <a:solidFill>
                  <a:srgbClr val="002060"/>
                </a:solidFill>
                <a:latin typeface="Times New Roman" panose="02020603050405020304" pitchFamily="18" charset="0"/>
                <a:cs typeface="Times New Roman" panose="02020603050405020304" pitchFamily="18" charset="0"/>
              </a:rPr>
              <a:t>Франциянын ар бир регионунда сырды жасоонун өзүнчө рецептери бар.Бүгүнкү күндө дүйнө жүзү боюнча жаңы технологиялардын жардамы менен сырдын 700 дөн ашык түрү жасалат.</a:t>
            </a:r>
          </a:p>
          <a:p>
            <a:endParaRPr lang="ky-KG"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55059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8529" y="900545"/>
            <a:ext cx="9601196" cy="1080655"/>
          </a:xfrm>
        </p:spPr>
        <p:txBody>
          <a:bodyPr>
            <a:normAutofit fontScale="90000"/>
          </a:bodyPr>
          <a:lstStyle/>
          <a:p>
            <a:r>
              <a:rPr lang="ky-KG" dirty="0" smtClean="0">
                <a:solidFill>
                  <a:srgbClr val="FF0000"/>
                </a:solidFill>
                <a:latin typeface="Times New Roman" panose="02020603050405020304" pitchFamily="18" charset="0"/>
                <a:cs typeface="Times New Roman" panose="02020603050405020304" pitchFamily="18" charset="0"/>
              </a:rPr>
              <a:t>Сыр-Францияда эң көп колдонулган сүт азыгы</a:t>
            </a:r>
            <a:endParaRPr lang="ru-RU" dirty="0">
              <a:solidFill>
                <a:srgbClr val="FF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037335" y="2493091"/>
            <a:ext cx="5936671" cy="3693319"/>
          </a:xfrm>
          <a:prstGeom prst="rect">
            <a:avLst/>
          </a:prstGeom>
        </p:spPr>
        <p:txBody>
          <a:bodyPr wrap="square">
            <a:spAutoFit/>
          </a:bodyPr>
          <a:lstStyle/>
          <a:p>
            <a:r>
              <a:rPr lang="ky-KG" b="1" dirty="0">
                <a:solidFill>
                  <a:srgbClr val="002060"/>
                </a:solidFill>
                <a:latin typeface="Times New Roman" panose="02020603050405020304" pitchFamily="18" charset="0"/>
                <a:cs typeface="Times New Roman" panose="02020603050405020304" pitchFamily="18" charset="0"/>
              </a:rPr>
              <a:t>Сырдын курамында этке караганда белок көп. Белок организмге жакшы сиңет.Курамында май 30 пайызга жакын.Ал эми май организм үчүн энергиянын булагы болуп эсептелинет.Бул азыктын курамында кальцийдин,фосфордун да чоң өлчөмү бар. Мындан тышкары ал А жана В витаминдерине бай.Сыр бир гана даамдуу азык болбостон,тамакка болгон табитти ачып, тамак сиңирүүнү жакшыртат.</a:t>
            </a:r>
          </a:p>
          <a:p>
            <a:r>
              <a:rPr lang="ky-KG" b="1" dirty="0">
                <a:solidFill>
                  <a:srgbClr val="002060"/>
                </a:solidFill>
                <a:latin typeface="Times New Roman" panose="02020603050405020304" pitchFamily="18" charset="0"/>
                <a:cs typeface="Times New Roman" panose="02020603050405020304" pitchFamily="18" charset="0"/>
              </a:rPr>
              <a:t>Тилекке каршы,сырдын пайдалуу касиеттери менен кошо терс жактары да бар.Анын курамында малдын майы болгондуктан, анда холестерин көп. Андыктан сырды өлчөмүнөн ашыкча колдонуу кан тамырларда маселе жаратышы мүмкүн.</a:t>
            </a:r>
          </a:p>
        </p:txBody>
      </p:sp>
      <p:pic>
        <p:nvPicPr>
          <p:cNvPr id="6" name="Рисунок 2">
            <a:extLst>
              <a:ext uri="{FF2B5EF4-FFF2-40B4-BE49-F238E27FC236}">
                <a16:creationId xmlns:a16="http://schemas.microsoft.com/office/drawing/2014/main" id="{429D2421-5D44-C945-AF68-771D0C6B373B}"/>
              </a:ext>
            </a:extLst>
          </p:cNvPr>
          <p:cNvPicPr>
            <a:picLocks noChangeAspect="1"/>
          </p:cNvPicPr>
          <p:nvPr/>
        </p:nvPicPr>
        <p:blipFill>
          <a:blip r:embed="rId2"/>
          <a:stretch>
            <a:fillRect/>
          </a:stretch>
        </p:blipFill>
        <p:spPr>
          <a:xfrm>
            <a:off x="7315200" y="2493092"/>
            <a:ext cx="4067033" cy="36933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479310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y-KG" dirty="0" smtClean="0">
                <a:solidFill>
                  <a:srgbClr val="FF0000"/>
                </a:solidFill>
                <a:latin typeface="Times New Roman" panose="02020603050405020304" pitchFamily="18" charset="0"/>
                <a:cs typeface="Times New Roman" panose="02020603050405020304" pitchFamily="18" charset="0"/>
              </a:rPr>
              <a:t>29-март Улуттук сыр күнү</a:t>
            </a:r>
            <a:endParaRPr lang="ru-RU" dirty="0">
              <a:solidFill>
                <a:srgbClr val="FF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a:xfrm>
            <a:off x="1172479" y="2561230"/>
            <a:ext cx="4271771" cy="3301626"/>
          </a:xfrm>
        </p:spPr>
        <p:txBody>
          <a:bodyPr>
            <a:normAutofit fontScale="77500" lnSpcReduction="20000"/>
          </a:bodyPr>
          <a:lstStyle/>
          <a:p>
            <a:r>
              <a:rPr lang="ky-KG" dirty="0" smtClean="0">
                <a:latin typeface="Times New Roman" panose="02020603050405020304" pitchFamily="18" charset="0"/>
                <a:cs typeface="Times New Roman" panose="02020603050405020304" pitchFamily="18" charset="0"/>
              </a:rPr>
              <a:t>Сырды Францияда кайсы күнү болбосун жесеңиз болот.</a:t>
            </a:r>
          </a:p>
          <a:p>
            <a:r>
              <a:rPr lang="ky-KG" dirty="0" smtClean="0">
                <a:latin typeface="Times New Roman" panose="02020603050405020304" pitchFamily="18" charset="0"/>
                <a:cs typeface="Times New Roman" panose="02020603050405020304" pitchFamily="18" charset="0"/>
              </a:rPr>
              <a:t>Бирок 29- мартта  кафе жана ресторандарда  менюга фирмалык сырлардын түрү кошулат.7-8 сырдын түрүн дегустация кылууга мүмкүнчүлүк болот. </a:t>
            </a:r>
          </a:p>
          <a:p>
            <a:r>
              <a:rPr lang="ky-KG" dirty="0" smtClean="0">
                <a:latin typeface="Times New Roman" panose="02020603050405020304" pitchFamily="18" charset="0"/>
                <a:cs typeface="Times New Roman" panose="02020603050405020304" pitchFamily="18" charset="0"/>
              </a:rPr>
              <a:t>Же болбосо, сыр жарманкесине барып арзан баада  сыр сатып алууга болот.</a:t>
            </a:r>
          </a:p>
          <a:p>
            <a:r>
              <a:rPr lang="ky-KG" dirty="0" smtClean="0">
                <a:latin typeface="Times New Roman" panose="02020603050405020304" pitchFamily="18" charset="0"/>
                <a:cs typeface="Times New Roman" panose="02020603050405020304" pitchFamily="18" charset="0"/>
              </a:rPr>
              <a:t>«Сапаты начар сыр сатып алам» деп коркуунун кажети деле жок.</a:t>
            </a:r>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53684" y="2561229"/>
            <a:ext cx="5042914" cy="3151875"/>
          </a:xfrm>
        </p:spPr>
      </p:pic>
    </p:spTree>
    <p:extLst>
      <p:ext uri="{BB962C8B-B14F-4D97-AF65-F5344CB8AC3E}">
        <p14:creationId xmlns:p14="http://schemas.microsoft.com/office/powerpoint/2010/main" val="4944741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88337" y="803563"/>
            <a:ext cx="7729728" cy="809521"/>
          </a:xfrm>
        </p:spPr>
        <p:txBody>
          <a:bodyPr>
            <a:normAutofit fontScale="90000"/>
          </a:bodyPr>
          <a:lstStyle/>
          <a:p>
            <a:r>
              <a:rPr lang="ky-KG" sz="4800" dirty="0" smtClean="0">
                <a:solidFill>
                  <a:srgbClr val="7030A0"/>
                </a:solidFill>
                <a:latin typeface="Times New Roman" panose="02020603050405020304" pitchFamily="18" charset="0"/>
                <a:cs typeface="Times New Roman" panose="02020603050405020304" pitchFamily="18" charset="0"/>
              </a:rPr>
              <a:t>Сырдын формалары</a:t>
            </a:r>
            <a:endParaRPr lang="ru-RU" sz="4800" dirty="0">
              <a:solidFill>
                <a:srgbClr val="7030A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a:xfrm>
            <a:off x="1205346" y="2452254"/>
            <a:ext cx="2784764" cy="4031673"/>
          </a:xfrm>
        </p:spPr>
        <p:txBody>
          <a:bodyPr>
            <a:noAutofit/>
          </a:bodyPr>
          <a:lstStyle/>
          <a:p>
            <a:r>
              <a:rPr lang="ky-KG" b="1" dirty="0">
                <a:solidFill>
                  <a:srgbClr val="FF0000"/>
                </a:solidFill>
                <a:latin typeface="Times New Roman" panose="02020603050405020304" pitchFamily="18" charset="0"/>
                <a:cs typeface="Times New Roman" panose="02020603050405020304" pitchFamily="18" charset="0"/>
              </a:rPr>
              <a:t>т</a:t>
            </a:r>
            <a:r>
              <a:rPr lang="ky-KG" b="1" dirty="0" smtClean="0">
                <a:solidFill>
                  <a:srgbClr val="FF0000"/>
                </a:solidFill>
                <a:latin typeface="Times New Roman" panose="02020603050405020304" pitchFamily="18" charset="0"/>
                <a:cs typeface="Times New Roman" panose="02020603050405020304" pitchFamily="18" charset="0"/>
              </a:rPr>
              <a:t>егерек</a:t>
            </a:r>
          </a:p>
          <a:p>
            <a:r>
              <a:rPr lang="ky-KG" b="1" dirty="0">
                <a:solidFill>
                  <a:srgbClr val="FF0000"/>
                </a:solidFill>
                <a:latin typeface="Times New Roman" panose="02020603050405020304" pitchFamily="18" charset="0"/>
                <a:cs typeface="Times New Roman" panose="02020603050405020304" pitchFamily="18" charset="0"/>
              </a:rPr>
              <a:t>б</a:t>
            </a:r>
            <a:r>
              <a:rPr lang="ky-KG" b="1" dirty="0" smtClean="0">
                <a:solidFill>
                  <a:srgbClr val="FF0000"/>
                </a:solidFill>
                <a:latin typeface="Times New Roman" panose="02020603050405020304" pitchFamily="18" charset="0"/>
                <a:cs typeface="Times New Roman" panose="02020603050405020304" pitchFamily="18" charset="0"/>
              </a:rPr>
              <a:t>арабан </a:t>
            </a:r>
          </a:p>
          <a:p>
            <a:r>
              <a:rPr lang="ky-KG" b="1" dirty="0">
                <a:solidFill>
                  <a:srgbClr val="FF0000"/>
                </a:solidFill>
                <a:latin typeface="Times New Roman" panose="02020603050405020304" pitchFamily="18" charset="0"/>
                <a:cs typeface="Times New Roman" panose="02020603050405020304" pitchFamily="18" charset="0"/>
              </a:rPr>
              <a:t>к</a:t>
            </a:r>
            <a:r>
              <a:rPr lang="ky-KG" b="1" dirty="0" smtClean="0">
                <a:solidFill>
                  <a:srgbClr val="FF0000"/>
                </a:solidFill>
                <a:latin typeface="Times New Roman" panose="02020603050405020304" pitchFamily="18" charset="0"/>
                <a:cs typeface="Times New Roman" panose="02020603050405020304" pitchFamily="18" charset="0"/>
              </a:rPr>
              <a:t>вадрат</a:t>
            </a:r>
          </a:p>
          <a:p>
            <a:r>
              <a:rPr lang="ky-KG" b="1" dirty="0" smtClean="0">
                <a:solidFill>
                  <a:srgbClr val="FF0000"/>
                </a:solidFill>
                <a:latin typeface="Times New Roman" panose="02020603050405020304" pitchFamily="18" charset="0"/>
                <a:cs typeface="Times New Roman" panose="02020603050405020304" pitchFamily="18" charset="0"/>
              </a:rPr>
              <a:t>уч бурчтук</a:t>
            </a:r>
          </a:p>
          <a:p>
            <a:r>
              <a:rPr lang="ky-KG" b="1" dirty="0" smtClean="0">
                <a:solidFill>
                  <a:srgbClr val="FF0000"/>
                </a:solidFill>
                <a:latin typeface="Times New Roman" panose="02020603050405020304" pitchFamily="18" charset="0"/>
                <a:cs typeface="Times New Roman" panose="02020603050405020304" pitchFamily="18" charset="0"/>
              </a:rPr>
              <a:t>цилиндр</a:t>
            </a:r>
          </a:p>
          <a:p>
            <a:r>
              <a:rPr lang="ky-KG" b="1" dirty="0">
                <a:solidFill>
                  <a:srgbClr val="FF0000"/>
                </a:solidFill>
                <a:latin typeface="Times New Roman" panose="02020603050405020304" pitchFamily="18" charset="0"/>
                <a:cs typeface="Times New Roman" panose="02020603050405020304" pitchFamily="18" charset="0"/>
              </a:rPr>
              <a:t>к</a:t>
            </a:r>
            <a:r>
              <a:rPr lang="ky-KG" b="1" dirty="0" smtClean="0">
                <a:solidFill>
                  <a:srgbClr val="FF0000"/>
                </a:solidFill>
                <a:latin typeface="Times New Roman" panose="02020603050405020304" pitchFamily="18" charset="0"/>
                <a:cs typeface="Times New Roman" panose="02020603050405020304" pitchFamily="18" charset="0"/>
              </a:rPr>
              <a:t>онус</a:t>
            </a:r>
          </a:p>
          <a:p>
            <a:r>
              <a:rPr lang="ky-KG" b="1" dirty="0" smtClean="0">
                <a:solidFill>
                  <a:srgbClr val="FF0000"/>
                </a:solidFill>
                <a:latin typeface="Times New Roman" panose="02020603050405020304" pitchFamily="18" charset="0"/>
                <a:cs typeface="Times New Roman" panose="02020603050405020304" pitchFamily="18" charset="0"/>
              </a:rPr>
              <a:t>жүрөкчө</a:t>
            </a:r>
          </a:p>
          <a:p>
            <a:endParaRPr lang="ru-RU" sz="2800" b="1" dirty="0"/>
          </a:p>
        </p:txBody>
      </p:sp>
      <p:sp>
        <p:nvSpPr>
          <p:cNvPr id="4" name="Объект 3"/>
          <p:cNvSpPr>
            <a:spLocks noGrp="1"/>
          </p:cNvSpPr>
          <p:nvPr>
            <p:ph sz="half" idx="2"/>
          </p:nvPr>
        </p:nvSpPr>
        <p:spPr>
          <a:xfrm>
            <a:off x="6968835" y="2452255"/>
            <a:ext cx="3823855" cy="3449780"/>
          </a:xfrm>
        </p:spPr>
        <p:txBody>
          <a:bodyPr>
            <a:normAutofit/>
          </a:bodyPr>
          <a:lstStyle/>
          <a:p>
            <a:r>
              <a:rPr lang="ky-KG" sz="2000" b="1" dirty="0" smtClean="0">
                <a:solidFill>
                  <a:srgbClr val="FF0000"/>
                </a:solidFill>
                <a:latin typeface="Times New Roman" panose="02020603050405020304" pitchFamily="18" charset="0"/>
                <a:cs typeface="Times New Roman" panose="02020603050405020304" pitchFamily="18" charset="0"/>
              </a:rPr>
              <a:t>Туура тандалган форма-сырдын  туура сакталышына жана даамынын  сапатына да тиешеси бар.Эчкинин сүтүнөн жасалган  жумшак сыр конус формасында жасалат. Ал эми катуу сырлар  тегерек же барабандыкындай формада сакталат.</a:t>
            </a:r>
            <a:endParaRPr lang="ru-RU" sz="2000" b="1" dirty="0">
              <a:solidFill>
                <a:srgbClr val="FF0000"/>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2452255"/>
            <a:ext cx="3463636" cy="3449780"/>
          </a:xfrm>
          <a:prstGeom prst="rect">
            <a:avLst/>
          </a:prstGeom>
        </p:spPr>
      </p:pic>
    </p:spTree>
    <p:extLst>
      <p:ext uri="{BB962C8B-B14F-4D97-AF65-F5344CB8AC3E}">
        <p14:creationId xmlns:p14="http://schemas.microsoft.com/office/powerpoint/2010/main" val="1828485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982133"/>
            <a:ext cx="9601196" cy="1054486"/>
          </a:xfrm>
        </p:spPr>
        <p:txBody>
          <a:bodyPr/>
          <a:lstStyle/>
          <a:p>
            <a:r>
              <a:rPr lang="ky-KG" b="1" dirty="0" smtClean="0">
                <a:solidFill>
                  <a:srgbClr val="FFC000"/>
                </a:solidFill>
                <a:latin typeface="Times New Roman" panose="02020603050405020304" pitchFamily="18" charset="0"/>
                <a:cs typeface="Times New Roman" panose="02020603050405020304" pitchFamily="18" charset="0"/>
              </a:rPr>
              <a:t>Сыр  кандай сүттөн жасалат</a:t>
            </a:r>
            <a:endParaRPr lang="ru-RU" b="1" dirty="0">
              <a:solidFill>
                <a:srgbClr val="FFC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091820" y="2669681"/>
            <a:ext cx="4699999" cy="3329336"/>
          </a:xfrm>
        </p:spPr>
        <p:txBody>
          <a:bodyPr>
            <a:normAutofit fontScale="62500" lnSpcReduction="20000"/>
          </a:bodyPr>
          <a:lstStyle/>
          <a:p>
            <a:r>
              <a:rPr lang="ky-KG" sz="2900" b="1" dirty="0" smtClean="0">
                <a:solidFill>
                  <a:srgbClr val="002060"/>
                </a:solidFill>
                <a:latin typeface="Times New Roman" panose="02020603050405020304" pitchFamily="18" charset="0"/>
                <a:cs typeface="Times New Roman" panose="02020603050405020304" pitchFamily="18" charset="0"/>
              </a:rPr>
              <a:t>Сыр- негизинен уйдун, эчкинин, койдун сүтүнөн жасалат. Кээде буйволдун, төөнүн жана бугунун  да сүттөрүн колдонушат.  </a:t>
            </a:r>
          </a:p>
          <a:p>
            <a:r>
              <a:rPr lang="ky-KG" sz="2900" b="1" dirty="0" smtClean="0">
                <a:solidFill>
                  <a:srgbClr val="002060"/>
                </a:solidFill>
                <a:latin typeface="Times New Roman" panose="02020603050405020304" pitchFamily="18" charset="0"/>
                <a:cs typeface="Times New Roman" panose="02020603050405020304" pitchFamily="18" charset="0"/>
              </a:rPr>
              <a:t>Сыр чийки жана пастеризацияланган ичиле турган сүттөн жасалат.</a:t>
            </a:r>
          </a:p>
          <a:p>
            <a:r>
              <a:rPr lang="ky-KG" sz="2900" b="1" dirty="0" smtClean="0">
                <a:solidFill>
                  <a:srgbClr val="002060"/>
                </a:solidFill>
                <a:latin typeface="Times New Roman" panose="02020603050405020304" pitchFamily="18" charset="0"/>
                <a:cs typeface="Times New Roman" panose="02020603050405020304" pitchFamily="18" charset="0"/>
              </a:rPr>
              <a:t> Сырдагы майдын азыктык баалуулук үлүшү 10%  дан 75% га чейин  жетет.</a:t>
            </a:r>
          </a:p>
          <a:p>
            <a:r>
              <a:rPr lang="ky-KG" sz="2900" b="1" dirty="0" smtClean="0">
                <a:solidFill>
                  <a:srgbClr val="002060"/>
                </a:solidFill>
                <a:latin typeface="Times New Roman" panose="02020603050405020304" pitchFamily="18" charset="0"/>
                <a:cs typeface="Times New Roman" panose="02020603050405020304" pitchFamily="18" charset="0"/>
              </a:rPr>
              <a:t>Сырды жасоодо ар бир уйдун сүтү текшерүүдөн өтөт.Мисалы «мастит» менен ооруган уйлардын сүтүн колдонууга болбойт.</a:t>
            </a:r>
          </a:p>
          <a:p>
            <a:endParaRPr lang="ky-KG" dirty="0" smtClean="0"/>
          </a:p>
          <a:p>
            <a:endParaRPr lang="ky-KG" dirty="0" smtClean="0"/>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2438400"/>
            <a:ext cx="5056909" cy="3560617"/>
          </a:xfrm>
          <a:prstGeom prst="rect">
            <a:avLst/>
          </a:prstGeom>
        </p:spPr>
      </p:pic>
    </p:spTree>
    <p:extLst>
      <p:ext uri="{BB962C8B-B14F-4D97-AF65-F5344CB8AC3E}">
        <p14:creationId xmlns:p14="http://schemas.microsoft.com/office/powerpoint/2010/main" val="229251844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Натуральные материалы">
  <a:themeElements>
    <a:clrScheme name="Натуральные материалы">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Натуральные материалы">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Натуральные материалы">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1101</TotalTime>
  <Words>1375</Words>
  <Application>Microsoft Office PowerPoint</Application>
  <PresentationFormat>Широкоэкранный</PresentationFormat>
  <Paragraphs>121</Paragraphs>
  <Slides>35</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35</vt:i4>
      </vt:variant>
    </vt:vector>
  </HeadingPairs>
  <TitlesOfParts>
    <vt:vector size="40" baseType="lpstr">
      <vt:lpstr>Arial</vt:lpstr>
      <vt:lpstr>Calibri</vt:lpstr>
      <vt:lpstr>Garamond</vt:lpstr>
      <vt:lpstr>Times New Roman</vt:lpstr>
      <vt:lpstr>Натуральные материалы</vt:lpstr>
      <vt:lpstr>Презентация PowerPoint</vt:lpstr>
      <vt:lpstr>Презентация PowerPoint</vt:lpstr>
      <vt:lpstr>Презентация PowerPoint</vt:lpstr>
      <vt:lpstr>Презентация PowerPoint</vt:lpstr>
      <vt:lpstr>Сыр- өлкөнүн визиттик карточкасы</vt:lpstr>
      <vt:lpstr>Сыр-Францияда эң көп колдонулган сүт азыгы</vt:lpstr>
      <vt:lpstr>29-март Улуттук сыр күнү</vt:lpstr>
      <vt:lpstr>Сырдын формалары</vt:lpstr>
      <vt:lpstr>Сыр  кандай сүттөн жасалат</vt:lpstr>
      <vt:lpstr>Сырды кесүүчү приборлор</vt:lpstr>
      <vt:lpstr>Презентация PowerPoint</vt:lpstr>
      <vt:lpstr>Презентация PowerPoint</vt:lpstr>
      <vt:lpstr>Сыр тууралуу кызыктуу маалыматтар</vt:lpstr>
      <vt:lpstr>Презентация PowerPoint</vt:lpstr>
      <vt:lpstr>Презентация PowerPoint</vt:lpstr>
      <vt:lpstr>Презентация PowerPoint</vt:lpstr>
      <vt:lpstr>Презентация PowerPoint</vt:lpstr>
      <vt:lpstr>        Пьетро дыйкан Рокфорт айылына жакын жерде кой кайтарат. Күндүн ысыгынан бир аз дем алуу үчүн кичинекей бир үңкүргө кирет. Түшкү тамакка деп, жанында бир кесим нан жана сыр болот. Жаңы эле тамактана баштаганда үңкүрдүн жанында кетип бара жаткан татынакай Дарияны көрүп калып жеп аткан тамагын таштап, аркасынан жолугууга барат. Үч айдан кийин келип өзүнүн баягы таштап кеткен нан менен сырын көрөт. Ушунчалык ачка болгондуктан баягы көгөргөн сырды жеп, даамдуулугуна ушунча таң калат. Мына ушинтип Рокфорт сыры жаралган экен.</vt:lpstr>
      <vt:lpstr>Бри-бул жумшак жана назик каймак даамдуу сырлардын бир түрү. Бри-бул эски француз провинциясы менен бирдей аталыштагы сырдын бир түрү. Анын ачык же бозомук эти ак кабык менен капталган, аны да жесе болот. Бри канчалык жакшы бышса, анын кабыгы ошончолук жумшак болуп, өзгөчө жыпар жыты жана даамдуулугу күчөйт. </vt:lpstr>
      <vt:lpstr>Презентация PowerPoint</vt:lpstr>
      <vt:lpstr>Презентация PowerPoint</vt:lpstr>
      <vt:lpstr>Бри – корольдун сыры</vt:lpstr>
      <vt:lpstr>Презентация PowerPoint</vt:lpstr>
      <vt:lpstr>Сырды сактоочу жайлар</vt:lpstr>
      <vt:lpstr>Сырдын ден соолукка тийгизген таасири</vt:lpstr>
      <vt:lpstr>Үй  шартында брынза сырын жасоо</vt:lpstr>
      <vt:lpstr>Презентация PowerPoint</vt:lpstr>
      <vt:lpstr>Презентация PowerPoint</vt:lpstr>
      <vt:lpstr>Презентация PowerPoint</vt:lpstr>
      <vt:lpstr>Сырды үй шартында сактоо</vt:lpstr>
      <vt:lpstr>Презентация PowerPoint</vt:lpstr>
      <vt:lpstr>Презентация PowerPoint</vt:lpstr>
      <vt:lpstr>Презентация PowerPoint</vt:lpstr>
      <vt:lpstr>Raclette kirghiz</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Неизвестный пользователь</dc:creator>
  <cp:lastModifiedBy>User</cp:lastModifiedBy>
  <cp:revision>142</cp:revision>
  <dcterms:created xsi:type="dcterms:W3CDTF">2021-01-20T13:11:05Z</dcterms:created>
  <dcterms:modified xsi:type="dcterms:W3CDTF">2022-02-15T16:54:13Z</dcterms:modified>
</cp:coreProperties>
</file>