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5" r:id="rId3"/>
    <p:sldId id="256" r:id="rId4"/>
    <p:sldId id="284" r:id="rId5"/>
    <p:sldId id="274" r:id="rId6"/>
    <p:sldId id="276" r:id="rId7"/>
    <p:sldId id="270" r:id="rId8"/>
    <p:sldId id="258" r:id="rId9"/>
    <p:sldId id="285" r:id="rId10"/>
    <p:sldId id="286" r:id="rId11"/>
    <p:sldId id="287" r:id="rId12"/>
    <p:sldId id="268" r:id="rId13"/>
    <p:sldId id="269" r:id="rId14"/>
    <p:sldId id="264" r:id="rId15"/>
    <p:sldId id="271" r:id="rId16"/>
    <p:sldId id="278" r:id="rId17"/>
    <p:sldId id="267" r:id="rId18"/>
    <p:sldId id="260" r:id="rId19"/>
    <p:sldId id="257" r:id="rId20"/>
    <p:sldId id="290" r:id="rId21"/>
    <p:sldId id="291" r:id="rId22"/>
    <p:sldId id="292" r:id="rId23"/>
    <p:sldId id="293" r:id="rId24"/>
    <p:sldId id="282" r:id="rId25"/>
    <p:sldId id="259" r:id="rId26"/>
    <p:sldId id="279" r:id="rId27"/>
    <p:sldId id="277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2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8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0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9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2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4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0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5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A281E4-9B30-4AAF-A75F-2BF838ECD34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E755EC-6636-49AE-834B-24BC569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1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9" y="0"/>
            <a:ext cx="6322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Жаш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адистер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жумалыгы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2021-2022-окуу </a:t>
            </a:r>
            <a:r>
              <a:rPr lang="ru-RU" sz="4000" b="1" dirty="0" err="1">
                <a:solidFill>
                  <a:srgbClr val="C00000"/>
                </a:solidFill>
              </a:rPr>
              <a:t>жылы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9519" y="2952206"/>
            <a:ext cx="4460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Башталгыч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класстын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мугалими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Асанбекова</a:t>
            </a:r>
            <a:r>
              <a:rPr lang="ru-RU" sz="2400" b="1" dirty="0">
                <a:solidFill>
                  <a:srgbClr val="C00000"/>
                </a:solidFill>
              </a:rPr>
              <a:t> Аида </a:t>
            </a:r>
            <a:r>
              <a:rPr lang="ru-RU" sz="2400" b="1" dirty="0" err="1">
                <a:solidFill>
                  <a:srgbClr val="C00000"/>
                </a:solidFill>
              </a:rPr>
              <a:t>Болотбековна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15" y="0"/>
            <a:ext cx="11763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>
                <a:solidFill>
                  <a:srgbClr val="C00000"/>
                </a:solidFill>
              </a:rPr>
              <a:t>Сабактын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структурасынын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компоненттери</a:t>
            </a:r>
            <a:r>
              <a:rPr lang="ru-RU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744" y="830997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1.Сабактын </a:t>
            </a:r>
            <a:r>
              <a:rPr lang="ru-RU" sz="4000" b="1" dirty="0" err="1">
                <a:solidFill>
                  <a:srgbClr val="002060"/>
                </a:solidFill>
              </a:rPr>
              <a:t>темасы</a:t>
            </a:r>
            <a:r>
              <a:rPr lang="ru-RU" sz="4000" b="1" dirty="0">
                <a:solidFill>
                  <a:srgbClr val="002060"/>
                </a:solidFill>
              </a:rPr>
              <a:t>------------------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2.Сабактын </a:t>
            </a:r>
            <a:r>
              <a:rPr lang="ru-RU" sz="4000" b="1" dirty="0" err="1">
                <a:solidFill>
                  <a:srgbClr val="002060"/>
                </a:solidFill>
              </a:rPr>
              <a:t>тиби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жана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формасы</a:t>
            </a:r>
            <a:r>
              <a:rPr lang="ru-RU" sz="4000" b="1" dirty="0">
                <a:solidFill>
                  <a:srgbClr val="002060"/>
                </a:solidFill>
              </a:rPr>
              <a:t>:---------------------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3.Колдонулган </a:t>
            </a:r>
            <a:r>
              <a:rPr lang="ru-RU" sz="4000" b="1" dirty="0" err="1">
                <a:solidFill>
                  <a:srgbClr val="002060"/>
                </a:solidFill>
              </a:rPr>
              <a:t>усулдар</a:t>
            </a:r>
            <a:r>
              <a:rPr lang="ru-RU" sz="4000" b="1" dirty="0">
                <a:solidFill>
                  <a:srgbClr val="002060"/>
                </a:solidFill>
              </a:rPr>
              <a:t>:-------------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4.Колдонулуучу </a:t>
            </a:r>
            <a:r>
              <a:rPr lang="ru-RU" sz="4000" b="1" dirty="0" err="1">
                <a:solidFill>
                  <a:srgbClr val="002060"/>
                </a:solidFill>
              </a:rPr>
              <a:t>каражаттар</a:t>
            </a:r>
            <a:r>
              <a:rPr lang="ru-RU" sz="4000" b="1" dirty="0">
                <a:solidFill>
                  <a:srgbClr val="002060"/>
                </a:solidFill>
              </a:rPr>
              <a:t>:-------------------------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5Компетентт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үүлүк:1.Маалыматтык 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компетенттүүлүк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2.Предметтик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компетенттүүлүк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6.Сабактын максаты:1.Билим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берүүчүлүк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2.Өнүктүрүүчүлүк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endParaRPr lang="ru-RU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3.Тарбия </a:t>
            </a:r>
            <a:r>
              <a:rPr lang="ru-RU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берүүчүлүк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0" y="391885"/>
            <a:ext cx="6879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C00000"/>
                </a:solidFill>
              </a:rPr>
              <a:t>Сабактын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ж</a:t>
            </a:r>
            <a:r>
              <a:rPr lang="ru-RU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үрүшү</a:t>
            </a:r>
            <a: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0" y="1567543"/>
            <a:ext cx="945008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</a:rPr>
              <a:t>Уюштуруу</a:t>
            </a:r>
            <a:endParaRPr lang="ru-RU" sz="44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</a:rPr>
              <a:t>Шыктандыруу</a:t>
            </a:r>
            <a:endParaRPr lang="ru-RU" sz="44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B050"/>
                </a:solidFill>
              </a:rPr>
              <a:t>Жаны </a:t>
            </a:r>
            <a:r>
              <a:rPr lang="ru-RU" sz="4400" b="1" dirty="0" err="1">
                <a:solidFill>
                  <a:srgbClr val="00B050"/>
                </a:solidFill>
              </a:rPr>
              <a:t>теманы</a:t>
            </a:r>
            <a:r>
              <a:rPr lang="ru-RU" sz="4400" b="1" dirty="0">
                <a:solidFill>
                  <a:srgbClr val="00B050"/>
                </a:solidFill>
              </a:rPr>
              <a:t> </a:t>
            </a:r>
            <a:r>
              <a:rPr lang="ru-RU" sz="4400" b="1" dirty="0" err="1">
                <a:solidFill>
                  <a:srgbClr val="00B050"/>
                </a:solidFill>
              </a:rPr>
              <a:t>т</a:t>
            </a: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үшүндүрүү</a:t>
            </a:r>
            <a:endParaRPr lang="ru-RU" sz="4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Бышыктоо</a:t>
            </a:r>
            <a:endParaRPr lang="ru-RU" sz="4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Жыйынтыктоо</a:t>
            </a:r>
            <a:endParaRPr lang="ru-RU" sz="4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Үйгө</a:t>
            </a:r>
            <a:r>
              <a:rPr lang="ru-RU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</a:t>
            </a:r>
            <a:r>
              <a:rPr lang="ru-RU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</a:t>
            </a:r>
            <a:endParaRPr lang="ru-RU" sz="4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Окуучулардын</a:t>
            </a:r>
            <a:r>
              <a:rPr lang="ru-RU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билимдерин</a:t>
            </a:r>
            <a:r>
              <a:rPr lang="ru-RU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баалоо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0"/>
            <a:ext cx="3918857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1061"/>
            <a:ext cx="7067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Сабактын</a:t>
            </a:r>
            <a:endParaRPr lang="ru-RU" sz="8000" b="1" dirty="0">
              <a:solidFill>
                <a:srgbClr val="FF0000"/>
              </a:solidFill>
            </a:endParaRPr>
          </a:p>
          <a:p>
            <a:r>
              <a:rPr lang="ru-RU" sz="8000" b="1" dirty="0">
                <a:solidFill>
                  <a:srgbClr val="FF0000"/>
                </a:solidFill>
              </a:rPr>
              <a:t>             </a:t>
            </a:r>
            <a:r>
              <a:rPr lang="ru-RU" sz="8000" b="1" dirty="0" err="1">
                <a:solidFill>
                  <a:srgbClr val="FF0000"/>
                </a:solidFill>
              </a:rPr>
              <a:t>типтери</a:t>
            </a:r>
            <a:r>
              <a:rPr lang="ru-RU" sz="8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429" y="3295743"/>
            <a:ext cx="82958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solidFill>
                  <a:srgbClr val="FFFF00"/>
                </a:solidFill>
              </a:rPr>
              <a:t>Кандайдыр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бир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белгилери</a:t>
            </a:r>
            <a:endParaRPr lang="ru-RU" sz="5400" b="1" dirty="0">
              <a:solidFill>
                <a:srgbClr val="FFFF00"/>
              </a:solidFill>
            </a:endParaRPr>
          </a:p>
          <a:p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боюнча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жалпылыгы</a:t>
            </a:r>
            <a:endParaRPr lang="ru-RU" sz="5400" b="1" dirty="0">
              <a:solidFill>
                <a:srgbClr val="FFFF00"/>
              </a:solidFill>
            </a:endParaRPr>
          </a:p>
          <a:p>
            <a:r>
              <a:rPr lang="ru-RU" sz="5400" b="1" dirty="0">
                <a:solidFill>
                  <a:srgbClr val="FFFF00"/>
                </a:solidFill>
              </a:rPr>
              <a:t>бар </a:t>
            </a:r>
            <a:r>
              <a:rPr lang="ru-RU" sz="5400" b="1" dirty="0" err="1">
                <a:solidFill>
                  <a:srgbClr val="FFFF00"/>
                </a:solidFill>
              </a:rPr>
              <a:t>бир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нече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сабактардын</a:t>
            </a:r>
            <a:endParaRPr lang="ru-RU" sz="5400" b="1" dirty="0">
              <a:solidFill>
                <a:srgbClr val="FFFF00"/>
              </a:solidFill>
            </a:endParaRPr>
          </a:p>
          <a:p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группасын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айтабыз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4" y="3940628"/>
            <a:ext cx="1915886" cy="2917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7371" y="0"/>
            <a:ext cx="645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Сабактын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типтери</a:t>
            </a:r>
            <a:r>
              <a:rPr lang="ru-RU" sz="6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8470"/>
            <a:ext cx="124263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1.Жаны </a:t>
            </a:r>
            <a:r>
              <a:rPr lang="ru-RU" sz="4800" dirty="0" err="1">
                <a:solidFill>
                  <a:srgbClr val="002060"/>
                </a:solidFill>
              </a:rPr>
              <a:t>материалдарды</a:t>
            </a:r>
            <a:r>
              <a:rPr lang="ru-RU" sz="4800" dirty="0">
                <a:solidFill>
                  <a:srgbClr val="002060"/>
                </a:solidFill>
              </a:rPr>
              <a:t> окуп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үйрөнүү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2.Үйрөнгөн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билгичтиктерди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андан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ары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өркүндөтүү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3.Жалпылоо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системалаштыруу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4.Аралаш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5.Контролдоо </a:t>
            </a:r>
            <a:r>
              <a:rPr lang="ru-RU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9172" y="2644170"/>
            <a:ext cx="3802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solidFill>
                  <a:srgbClr val="C00000"/>
                </a:solidFill>
              </a:rPr>
              <a:t>Сабактын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</a:p>
          <a:p>
            <a:r>
              <a:rPr lang="ru-RU" sz="5400" b="1" dirty="0" err="1">
                <a:solidFill>
                  <a:srgbClr val="C00000"/>
                </a:solidFill>
              </a:rPr>
              <a:t>формалары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9716" y="1197620"/>
            <a:ext cx="24594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chemeClr val="bg1"/>
                </a:solidFill>
              </a:rPr>
              <a:t>Топтордо</a:t>
            </a:r>
            <a:endParaRPr lang="ru-RU" sz="4400" b="1" dirty="0">
              <a:solidFill>
                <a:schemeClr val="bg1"/>
              </a:solidFill>
            </a:endParaRPr>
          </a:p>
          <a:p>
            <a:r>
              <a:rPr lang="ru-RU" sz="4400" b="1" dirty="0" err="1">
                <a:solidFill>
                  <a:schemeClr val="bg1"/>
                </a:solidFill>
              </a:rPr>
              <a:t>ишт</a:t>
            </a:r>
            <a:r>
              <a:rPr lang="ru-RU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өө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1738" y="489735"/>
            <a:ext cx="2141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Лекция </a:t>
            </a:r>
          </a:p>
          <a:p>
            <a:r>
              <a:rPr lang="ru-RU" sz="4400" b="1" dirty="0" err="1">
                <a:solidFill>
                  <a:schemeClr val="accent2">
                    <a:lumMod val="50000"/>
                  </a:schemeClr>
                </a:solidFill>
              </a:rPr>
              <a:t>сабак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767" y="966788"/>
            <a:ext cx="2719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FFFF00"/>
                </a:solidFill>
              </a:rPr>
              <a:t>Ангемеле</a:t>
            </a:r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 err="1">
                <a:solidFill>
                  <a:srgbClr val="FFFF00"/>
                </a:solidFill>
              </a:rPr>
              <a:t>ш</a:t>
            </a:r>
            <a:r>
              <a:rPr lang="ru-RU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</a:t>
            </a:r>
            <a:r>
              <a:rPr lang="ru-RU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15" y="2890391"/>
            <a:ext cx="2836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алдынча</a:t>
            </a:r>
            <a:endParaRPr lang="ru-RU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иштөө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6865" y="3005239"/>
            <a:ext cx="304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Чыгарма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 err="1">
                <a:solidFill>
                  <a:srgbClr val="002060"/>
                </a:solidFill>
              </a:rPr>
              <a:t>Чылык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иш</a:t>
            </a:r>
            <a:r>
              <a:rPr lang="ru-RU" sz="4000" b="1" dirty="0">
                <a:solidFill>
                  <a:srgbClr val="002060"/>
                </a:solidFill>
              </a:rPr>
              <a:t>-к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5134" y="4626620"/>
            <a:ext cx="244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Экскурсия</a:t>
            </a:r>
          </a:p>
          <a:p>
            <a:r>
              <a:rPr lang="ru-RU" sz="4000" b="1" dirty="0" err="1">
                <a:solidFill>
                  <a:srgbClr val="002060"/>
                </a:solidFill>
              </a:rPr>
              <a:t>сабагы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5736" y="5165229"/>
            <a:ext cx="1920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>
                <a:solidFill>
                  <a:srgbClr val="FFFF00"/>
                </a:solidFill>
              </a:rPr>
              <a:t>Тестир</a:t>
            </a:r>
            <a:endParaRPr lang="ru-RU" sz="4800" b="1" dirty="0">
              <a:solidFill>
                <a:srgbClr val="FFFF00"/>
              </a:solidFill>
            </a:endParaRPr>
          </a:p>
          <a:p>
            <a:r>
              <a:rPr lang="ru-RU" sz="4800" b="1" dirty="0" err="1">
                <a:solidFill>
                  <a:srgbClr val="FFFF00"/>
                </a:solidFill>
              </a:rPr>
              <a:t>л</a:t>
            </a:r>
            <a:r>
              <a:rPr lang="ru-RU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өө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255" y="4506216"/>
            <a:ext cx="2435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Практика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лык </a:t>
            </a:r>
            <a:r>
              <a:rPr lang="ru-RU" sz="4000" b="1" dirty="0" err="1">
                <a:solidFill>
                  <a:schemeClr val="bg1"/>
                </a:solidFill>
              </a:rPr>
              <a:t>сабак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4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4023041"/>
            <a:ext cx="4066903" cy="2834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6" y="104503"/>
            <a:ext cx="116506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1.Жаны </a:t>
            </a:r>
            <a:r>
              <a:rPr lang="ru-RU" sz="2400" b="1" dirty="0" err="1">
                <a:solidFill>
                  <a:srgbClr val="FF0000"/>
                </a:solidFill>
              </a:rPr>
              <a:t>материалды</a:t>
            </a:r>
            <a:r>
              <a:rPr lang="ru-RU" sz="2400" b="1" dirty="0">
                <a:solidFill>
                  <a:srgbClr val="FF0000"/>
                </a:solidFill>
              </a:rPr>
              <a:t> окуп-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үйрөнүү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сабагынын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структурасы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тапшырмасын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текшерүү,таяныч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кайталап,калыбына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келтирүү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темасын,максатын,милдеттерин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айтуу,окуучулардын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ишмердүүлүгүн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мотивациялоо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материалды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кабылдоо,анын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негизинде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баалоо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жалпылоо,системалаштыруу,бышыктоо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жыйынтыктоо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үйгө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6" y="3317966"/>
            <a:ext cx="111533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Үйрөнгөн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билгичтиктерди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андан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ары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өркүндөтүү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сабагынын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структурасы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үйрөнгөнүн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билгендерин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калыптандыруу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алган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максаттуу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багыттоо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тапшырмасын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текшерүү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темасын,максатын,милдеттерин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айтуу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окуучулар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аткарган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тапшырманы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текшерүү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жыйынтыктоо,билимдерин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баалоо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үйгө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017" y="0"/>
            <a:ext cx="106331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3.Жалпылоо </a:t>
            </a:r>
            <a:r>
              <a:rPr lang="ru-RU" sz="2800" b="1" dirty="0" err="1">
                <a:solidFill>
                  <a:srgbClr val="FF0000"/>
                </a:solidFill>
              </a:rPr>
              <a:t>жана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системалаштыруу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сабагы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</a:t>
            </a:r>
            <a:r>
              <a:rPr lang="ru-RU" sz="2400" b="1" dirty="0" err="1">
                <a:solidFill>
                  <a:srgbClr val="0070C0"/>
                </a:solidFill>
              </a:rPr>
              <a:t>Сабактын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темасын,максатын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айтуу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b="1" dirty="0" err="1">
                <a:solidFill>
                  <a:srgbClr val="0070C0"/>
                </a:solidFill>
              </a:rPr>
              <a:t>окуучулардын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окуу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ишмерд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үүлүгүн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мотивациялоо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b="1" dirty="0" err="1">
                <a:solidFill>
                  <a:srgbClr val="0070C0"/>
                </a:solidFill>
              </a:rPr>
              <a:t>таяныч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билимдерди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калыбына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келтир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негизги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фактыларды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анализдөө,кайталоо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түшүнүктөрдү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жалпылоо,системалаштыруу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 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материалдарды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өздөштүрүү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жыйынтыктоо,үйгө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17" y="2641461"/>
            <a:ext cx="714689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4.Аралаш </a:t>
            </a:r>
            <a:r>
              <a:rPr lang="ru-RU" sz="2800" b="1" dirty="0" err="1">
                <a:solidFill>
                  <a:srgbClr val="FF0000"/>
                </a:solidFill>
              </a:rPr>
              <a:t>сабактын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структурасы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тапшырмасын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текшерүү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темасын,максатын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айтуу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окуучулардын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ишмердүүлүгүн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мотивациялоо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материалды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кабыл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алуу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ойлонуп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баамдоо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кабылдоо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системалаштыруу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жалпылоо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билимдерди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бышыктоо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колдонуу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билимдерин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баалоо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сабакты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жыйынтыктоо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үйгө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тапшырма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0" y="2739212"/>
            <a:ext cx="4418089" cy="41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5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5006"/>
            <a:ext cx="12191999" cy="436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009" y="226423"/>
            <a:ext cx="110708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Туура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окутуу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деген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бул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өтөн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сөздөдүн,фразалардын,накыл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сөздөрдүн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аралашмасын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башына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толтуруу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эмес,бул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балдардын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нерселерди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түшүндүрүү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жөндөмдүүлүгүн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ачуу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дегенди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билдирет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Амос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Каменский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1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326" y="1536174"/>
            <a:ext cx="100953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</a:rPr>
              <a:t>Сабактын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максаты</a:t>
            </a:r>
            <a:r>
              <a:rPr lang="ru-RU" sz="4400" dirty="0" err="1"/>
              <a:t>-</a:t>
            </a:r>
            <a:r>
              <a:rPr lang="ru-RU" sz="4800" b="1" dirty="0" err="1">
                <a:solidFill>
                  <a:srgbClr val="002060"/>
                </a:solidFill>
              </a:rPr>
              <a:t>бул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сабак</a:t>
            </a:r>
            <a:endParaRPr lang="ru-RU" sz="4800" b="1" dirty="0">
              <a:solidFill>
                <a:srgbClr val="002060"/>
              </a:solidFill>
            </a:endParaRP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учурунда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мугалим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менен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окуучунун</a:t>
            </a:r>
            <a:endParaRPr lang="ru-RU" sz="4800" b="1" dirty="0">
              <a:solidFill>
                <a:srgbClr val="002060"/>
              </a:solidFill>
            </a:endParaRP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биргелешкен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ишинин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негизинде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002060"/>
                </a:solidFill>
              </a:rPr>
              <a:t>окуучу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ээ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боло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турган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акыркы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002060"/>
                </a:solidFill>
              </a:rPr>
              <a:t>натыйжа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болуп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эсептелет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750" y="336738"/>
            <a:ext cx="84037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>
                <a:solidFill>
                  <a:srgbClr val="FFFF00"/>
                </a:solidFill>
              </a:rPr>
              <a:t>Сабактын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максаты</a:t>
            </a:r>
            <a:r>
              <a:rPr lang="ru-RU" sz="6000" b="1" dirty="0">
                <a:solidFill>
                  <a:srgbClr val="FFFF00"/>
                </a:solidFill>
              </a:rPr>
              <a:t>:</a:t>
            </a:r>
          </a:p>
          <a:p>
            <a:r>
              <a:rPr lang="ru-RU" sz="5400" b="1" dirty="0">
                <a:solidFill>
                  <a:schemeClr val="bg1"/>
                </a:solidFill>
              </a:rPr>
              <a:t>1.Билим </a:t>
            </a:r>
            <a:r>
              <a:rPr lang="ru-RU" sz="5400" b="1" dirty="0" err="1">
                <a:solidFill>
                  <a:schemeClr val="bg1"/>
                </a:solidFill>
              </a:rPr>
              <a:t>бер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үүчүлүк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2.Өнүктүрүүчүлүк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3.Тарбия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берүүчүлүк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endParaRPr lang="ru-RU" sz="5400" b="1" dirty="0">
              <a:solidFill>
                <a:schemeClr val="bg1"/>
              </a:solidFill>
            </a:endParaRPr>
          </a:p>
          <a:p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09" y="3937783"/>
            <a:ext cx="2850530" cy="272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276" y="379164"/>
            <a:ext cx="1149372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solidFill>
                  <a:srgbClr val="C00000"/>
                </a:solidFill>
              </a:rPr>
              <a:t>Ийгиликтин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жолу</a:t>
            </a:r>
            <a:r>
              <a:rPr lang="ru-RU" sz="6600" b="1" dirty="0">
                <a:solidFill>
                  <a:srgbClr val="C00000"/>
                </a:solidFill>
              </a:rPr>
              <a:t> эн </a:t>
            </a:r>
            <a:r>
              <a:rPr lang="ru-RU" sz="6600" b="1" dirty="0" err="1">
                <a:solidFill>
                  <a:srgbClr val="C00000"/>
                </a:solidFill>
              </a:rPr>
              <a:t>ж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өнөкөй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Баштоо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Улантуу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Бүтүрүү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32" y="4789399"/>
            <a:ext cx="278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(</a:t>
            </a:r>
            <a:r>
              <a:rPr lang="ru-RU" sz="4000" b="1" dirty="0">
                <a:solidFill>
                  <a:srgbClr val="002060"/>
                </a:solidFill>
              </a:rPr>
              <a:t>(</a:t>
            </a:r>
            <a:r>
              <a:rPr lang="ru-RU" sz="4000" dirty="0">
                <a:solidFill>
                  <a:srgbClr val="002060"/>
                </a:solidFill>
              </a:rPr>
              <a:t>Конфуций)</a:t>
            </a:r>
          </a:p>
        </p:txBody>
      </p:sp>
    </p:spTree>
    <p:extLst>
      <p:ext uri="{BB962C8B-B14F-4D97-AF65-F5344CB8AC3E}">
        <p14:creationId xmlns:p14="http://schemas.microsoft.com/office/powerpoint/2010/main" val="78456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313" y="0"/>
            <a:ext cx="836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</a:rPr>
              <a:t>Билим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бер</a:t>
            </a:r>
            <a:r>
              <a:rPr lang="ru-RU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үүчүлүк</a:t>
            </a: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56" y="830997"/>
            <a:ext cx="11016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1.Билимдери,билгичтиги,к</a:t>
            </a: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өндүмдөрү </a:t>
            </a:r>
            <a:r>
              <a:rPr lang="ru-RU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калыптанат</a:t>
            </a: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055" y="2164532"/>
            <a:ext cx="1101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2.Т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үшүнүктөр,мыйзамдар,теорияларды    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жаныдан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өздөштүрөт,системалаштырылат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бышыкталат,терендетилет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3.Интеллектуалдык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практикалык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билгичтиктерине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ээ</a:t>
            </a:r>
            <a:r>
              <a:rPr lang="ru-RU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болушат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6" y="4920343"/>
            <a:ext cx="3875314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28" y="304801"/>
            <a:ext cx="8011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Өнүктүрүүчүлүк</a:t>
            </a:r>
            <a: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31" y="1228131"/>
            <a:ext cx="10281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0070C0"/>
                </a:solidFill>
              </a:rPr>
              <a:t>Окуучулардын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таанып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err="1">
                <a:solidFill>
                  <a:srgbClr val="0070C0"/>
                </a:solidFill>
              </a:rPr>
              <a:t>бил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жөндөмдүүлүгүн</a:t>
            </a:r>
            <a:endParaRPr lang="ru-RU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алдынчалуулугун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эрктүүлүгүн</a:t>
            </a:r>
            <a:endParaRPr lang="ru-RU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Ой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жүгүртүүсүн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өнүктүрүү</a:t>
            </a:r>
            <a:endParaRPr lang="ru-RU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Акылын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эркин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эмоциясын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саясий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жактан</a:t>
            </a: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өнүктүрүү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4" y="3396342"/>
            <a:ext cx="349213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0" y="348342"/>
            <a:ext cx="888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C00000"/>
                </a:solidFill>
              </a:rPr>
              <a:t>Тарбиялоочулук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максаты</a:t>
            </a:r>
            <a:r>
              <a:rPr lang="ru-RU" sz="5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0" y="1611086"/>
            <a:ext cx="945258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Инсандык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сапаттарга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Патриоттуулукка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Интернациалдуулукка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Билим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алууга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Гумандуулукка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Эмгекке</a:t>
            </a:r>
            <a:endParaRPr lang="ru-RU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</a:rPr>
              <a:t>Чечкинд</a:t>
            </a: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үүлүккө</a:t>
            </a:r>
            <a:r>
              <a:rPr lang="ru-RU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тарбиялоо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Эстетикалык</a:t>
            </a:r>
            <a:r>
              <a:rPr lang="ru-RU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көз</a:t>
            </a:r>
            <a:r>
              <a:rPr lang="ru-RU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караштарын</a:t>
            </a:r>
            <a:r>
              <a:rPr lang="ru-RU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тарбиялоо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1249015"/>
            <a:ext cx="5007429" cy="41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0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2454" y="2644170"/>
            <a:ext cx="578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>
                <a:solidFill>
                  <a:schemeClr val="bg1"/>
                </a:solidFill>
              </a:rPr>
              <a:t>Топтук</a:t>
            </a:r>
            <a:r>
              <a:rPr lang="ru-RU" sz="9600" b="1" dirty="0">
                <a:solidFill>
                  <a:schemeClr val="bg1"/>
                </a:solidFill>
              </a:rPr>
              <a:t> </a:t>
            </a:r>
            <a:r>
              <a:rPr lang="ru-RU" sz="9600" b="1" dirty="0" err="1">
                <a:solidFill>
                  <a:schemeClr val="bg1"/>
                </a:solidFill>
              </a:rPr>
              <a:t>иш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9026" y="0"/>
            <a:ext cx="5513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Окуянын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картасы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02628"/>
            <a:ext cx="2535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Окуянын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4400" b="1" dirty="0" err="1">
                <a:solidFill>
                  <a:srgbClr val="002060"/>
                </a:solidFill>
              </a:rPr>
              <a:t>башы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971" y="2612571"/>
            <a:ext cx="3252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Окуянын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4800" b="1" dirty="0" err="1">
                <a:solidFill>
                  <a:srgbClr val="002060"/>
                </a:solidFill>
              </a:rPr>
              <a:t>чиелениши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1464" y="1038215"/>
            <a:ext cx="4284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Кульминация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2971" y="2612571"/>
            <a:ext cx="26901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Окуянын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4400" b="1" dirty="0" err="1">
                <a:solidFill>
                  <a:srgbClr val="002060"/>
                </a:solidFill>
              </a:rPr>
              <a:t>чечилиши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2639" y="4921047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Аягы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129" y="2905779"/>
            <a:ext cx="2893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Менин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салымым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788" y="618606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0389" y="618606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1618" y="458506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8253" y="4676503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93024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55" y="318538"/>
            <a:ext cx="1186536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>
                <a:solidFill>
                  <a:srgbClr val="FFFF00"/>
                </a:solidFill>
              </a:rPr>
              <a:t>Адамдын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бардык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эмгек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процесстеринин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 err="1">
                <a:solidFill>
                  <a:srgbClr val="FFFF00"/>
                </a:solidFill>
              </a:rPr>
              <a:t>ичинен</a:t>
            </a:r>
            <a:r>
              <a:rPr lang="ru-RU" sz="4800" dirty="0">
                <a:solidFill>
                  <a:srgbClr val="FFFF00"/>
                </a:solidFill>
              </a:rPr>
              <a:t> эн </a:t>
            </a:r>
            <a:r>
              <a:rPr lang="ru-RU" sz="4800" dirty="0" err="1">
                <a:solidFill>
                  <a:srgbClr val="FFFF00"/>
                </a:solidFill>
              </a:rPr>
              <a:t>кыйыны-чыгармачылык.Бир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</a:p>
          <a:p>
            <a:r>
              <a:rPr lang="ru-RU" sz="4800" dirty="0" err="1">
                <a:solidFill>
                  <a:srgbClr val="FFFF00"/>
                </a:solidFill>
              </a:rPr>
              <a:t>нерсени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жасоодон,жазуудан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мурда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адам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>
                <a:solidFill>
                  <a:srgbClr val="FFFF00"/>
                </a:solidFill>
              </a:rPr>
              <a:t>ал </a:t>
            </a:r>
            <a:r>
              <a:rPr lang="ru-RU" sz="4800" dirty="0" err="1">
                <a:solidFill>
                  <a:srgbClr val="FFFF00"/>
                </a:solidFill>
              </a:rPr>
              <a:t>темада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ойлонуп,дасыгуусу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керек,жакын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>
                <a:solidFill>
                  <a:srgbClr val="FFFF00"/>
                </a:solidFill>
              </a:rPr>
              <a:t>дан ой </a:t>
            </a:r>
            <a:r>
              <a:rPr lang="ru-RU" sz="4800" dirty="0" err="1">
                <a:solidFill>
                  <a:srgbClr val="FFFF00"/>
                </a:solidFill>
              </a:rPr>
              <a:t>калчап,акыл</a:t>
            </a:r>
            <a:r>
              <a:rPr lang="ru-RU" sz="4800" dirty="0">
                <a:solidFill>
                  <a:srgbClr val="FFFF00"/>
                </a:solidFill>
              </a:rPr>
              <a:t> –эс </a:t>
            </a:r>
            <a:r>
              <a:rPr lang="ru-RU" sz="4800" dirty="0" err="1">
                <a:solidFill>
                  <a:srgbClr val="FFFF00"/>
                </a:solidFill>
              </a:rPr>
              <a:t>аркылуу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аны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сезип</a:t>
            </a:r>
            <a:r>
              <a:rPr lang="ru-RU" sz="4800" dirty="0">
                <a:solidFill>
                  <a:srgbClr val="FFFF00"/>
                </a:solidFill>
              </a:rPr>
              <a:t>,</a:t>
            </a:r>
          </a:p>
          <a:p>
            <a:r>
              <a:rPr lang="ru-RU" sz="4800" dirty="0">
                <a:solidFill>
                  <a:srgbClr val="FFFF00"/>
                </a:solidFill>
              </a:rPr>
              <a:t>баштан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өткөрсө,анда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дүйнөсүнөн</a:t>
            </a:r>
            <a:endParaRPr lang="ru-RU" sz="4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чыгарма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өзү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эле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төгүлөт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(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А.Н.Гринина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-Земскова)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520" y="1554480"/>
            <a:ext cx="61338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err="1">
                <a:solidFill>
                  <a:srgbClr val="FF0000"/>
                </a:solidFill>
              </a:rPr>
              <a:t>К</a:t>
            </a:r>
            <a:r>
              <a:rPr lang="ru-RU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өнүл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бурганыныздарга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чон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рахмат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93" y="1867437"/>
            <a:ext cx="9070483" cy="436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7137" y="850006"/>
            <a:ext cx="79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учурунан көрүнүш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9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93" y="1983345"/>
            <a:ext cx="8954574" cy="390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7137" y="850006"/>
            <a:ext cx="79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учурунан көрүнүш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0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9523" r="4642" b="1428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9" y="1122363"/>
            <a:ext cx="9492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</a:rPr>
              <a:t>Тема:</a:t>
            </a:r>
          </a:p>
          <a:p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Сабактын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структурасы-окуу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процессинин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этаптарынын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жыйындысы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1867437"/>
            <a:ext cx="6725482" cy="420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7137" y="850006"/>
            <a:ext cx="79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учурунан көрүнүш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1944710"/>
            <a:ext cx="8049295" cy="382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9109" y="940158"/>
            <a:ext cx="79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учурунан көрүнүш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3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445" y="613955"/>
            <a:ext cx="108291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К</a:t>
            </a:r>
            <a:r>
              <a:rPr lang="ru-RU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үтүлүүчү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натыйжалар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1.Сабактын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структурасы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анын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компоненттери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2.Сабактын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типтери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3.Сабактын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формасы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4.Сабактын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максатын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туура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коюу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тууралуу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маалымат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аласыздар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5.Графикалык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уюштургуч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Окуянын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картасы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стратегиясы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топтук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>
          <a:xfrm>
            <a:off x="0" y="-138546"/>
            <a:ext cx="12247418" cy="6996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234" y="4005943"/>
            <a:ext cx="93585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err="1">
                <a:solidFill>
                  <a:srgbClr val="C00000"/>
                </a:solidFill>
              </a:rPr>
              <a:t>Сабак</a:t>
            </a:r>
            <a:r>
              <a:rPr lang="ru-RU" sz="8800" b="1" dirty="0">
                <a:solidFill>
                  <a:srgbClr val="C00000"/>
                </a:solidFill>
              </a:rPr>
              <a:t> </a:t>
            </a:r>
            <a:r>
              <a:rPr lang="ru-RU" sz="8800" b="1" dirty="0" err="1">
                <a:solidFill>
                  <a:srgbClr val="C00000"/>
                </a:solidFill>
              </a:rPr>
              <a:t>деген</a:t>
            </a:r>
            <a:r>
              <a:rPr lang="ru-RU" sz="8800" b="1" dirty="0">
                <a:solidFill>
                  <a:srgbClr val="C00000"/>
                </a:solidFill>
              </a:rPr>
              <a:t> </a:t>
            </a:r>
            <a:r>
              <a:rPr lang="ru-RU" sz="8800" b="1" dirty="0" err="1">
                <a:solidFill>
                  <a:srgbClr val="C00000"/>
                </a:solidFill>
              </a:rPr>
              <a:t>эмне</a:t>
            </a:r>
            <a:r>
              <a:rPr lang="ru-RU" sz="88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342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701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43542"/>
            <a:ext cx="1219199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Сабак</a:t>
            </a:r>
            <a:r>
              <a:rPr lang="ru-RU" sz="5400" dirty="0" err="1">
                <a:solidFill>
                  <a:srgbClr val="0070C0"/>
                </a:solidFill>
              </a:rPr>
              <a:t>-</a:t>
            </a:r>
            <a:r>
              <a:rPr lang="ru-RU" sz="4800" dirty="0" err="1">
                <a:solidFill>
                  <a:srgbClr val="0070C0"/>
                </a:solidFill>
              </a:rPr>
              <a:t>бул,мугалимдердин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err="1">
                <a:solidFill>
                  <a:srgbClr val="0070C0"/>
                </a:solidFill>
              </a:rPr>
              <a:t>жана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</a:p>
          <a:p>
            <a:r>
              <a:rPr lang="ru-RU" sz="4800" dirty="0">
                <a:solidFill>
                  <a:srgbClr val="0070C0"/>
                </a:solidFill>
              </a:rPr>
              <a:t>             </a:t>
            </a:r>
            <a:r>
              <a:rPr lang="ru-RU" sz="4800" dirty="0" err="1">
                <a:solidFill>
                  <a:srgbClr val="0070C0"/>
                </a:solidFill>
              </a:rPr>
              <a:t>окуучулардын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err="1">
                <a:solidFill>
                  <a:srgbClr val="0070C0"/>
                </a:solidFill>
              </a:rPr>
              <a:t>туруктуу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err="1">
                <a:solidFill>
                  <a:srgbClr val="0070C0"/>
                </a:solidFill>
              </a:rPr>
              <a:t>курамы</a:t>
            </a:r>
            <a:endParaRPr lang="ru-RU" sz="4800" dirty="0">
              <a:solidFill>
                <a:srgbClr val="0070C0"/>
              </a:solidFill>
            </a:endParaRPr>
          </a:p>
          <a:p>
            <a:r>
              <a:rPr lang="ru-RU" sz="4800" dirty="0">
                <a:solidFill>
                  <a:srgbClr val="0070C0"/>
                </a:solidFill>
              </a:rPr>
              <a:t>            </a:t>
            </a:r>
            <a:r>
              <a:rPr lang="ru-RU" sz="4800" dirty="0" err="1">
                <a:solidFill>
                  <a:srgbClr val="0070C0"/>
                </a:solidFill>
              </a:rPr>
              <a:t>системалуу</a:t>
            </a:r>
            <a:r>
              <a:rPr lang="ru-RU" sz="4800" dirty="0">
                <a:solidFill>
                  <a:srgbClr val="0070C0"/>
                </a:solidFill>
              </a:rPr>
              <a:t>  </a:t>
            </a:r>
            <a:r>
              <a:rPr lang="ru-RU" sz="4800" dirty="0" err="1">
                <a:solidFill>
                  <a:srgbClr val="0070C0"/>
                </a:solidFill>
              </a:rPr>
              <a:t>т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үрдө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колдонгон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белгилүү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бир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убакыттын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ичинде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окутуунун,тарбиялоонун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жана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окуучуларды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өнүктүрүүнүн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милдеттерин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чечүүгө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багыт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-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талган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ишмердиктерди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уюшту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-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руунун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формасы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3178630"/>
            <a:ext cx="2563584" cy="3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7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753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595" y="609600"/>
            <a:ext cx="8641405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solidFill>
                  <a:srgbClr val="C00000"/>
                </a:solidFill>
              </a:rPr>
              <a:t>Мээге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err="1">
                <a:solidFill>
                  <a:srgbClr val="C00000"/>
                </a:solidFill>
              </a:rPr>
              <a:t>чабуул</a:t>
            </a:r>
            <a:r>
              <a:rPr lang="ru-RU" sz="66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4800" dirty="0">
                <a:solidFill>
                  <a:srgbClr val="0070C0"/>
                </a:solidFill>
              </a:rPr>
              <a:t>1.Сабактын </a:t>
            </a:r>
            <a:r>
              <a:rPr lang="ru-RU" sz="4800" dirty="0" err="1">
                <a:solidFill>
                  <a:srgbClr val="0070C0"/>
                </a:solidFill>
              </a:rPr>
              <a:t>структурасы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err="1">
                <a:solidFill>
                  <a:srgbClr val="0070C0"/>
                </a:solidFill>
              </a:rPr>
              <a:t>кандай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</a:p>
          <a:p>
            <a:r>
              <a:rPr lang="ru-RU" sz="4800" dirty="0">
                <a:solidFill>
                  <a:srgbClr val="0070C0"/>
                </a:solidFill>
              </a:rPr>
              <a:t>    </a:t>
            </a:r>
            <a:r>
              <a:rPr lang="ru-RU" sz="4800" dirty="0" err="1">
                <a:solidFill>
                  <a:srgbClr val="0070C0"/>
                </a:solidFill>
              </a:rPr>
              <a:t>т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үзүлөт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2.Сабактын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максаты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кандай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коюлушу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4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4800" dirty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0" y="3048000"/>
            <a:ext cx="3831770" cy="35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073" y="809897"/>
            <a:ext cx="95830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solidFill>
                  <a:schemeClr val="bg1"/>
                </a:solidFill>
              </a:rPr>
              <a:t>Сабактын</a:t>
            </a:r>
            <a:r>
              <a:rPr lang="ru-RU" sz="6600" b="1" dirty="0">
                <a:solidFill>
                  <a:schemeClr val="bg1"/>
                </a:solidFill>
              </a:rPr>
              <a:t> </a:t>
            </a:r>
            <a:r>
              <a:rPr lang="ru-RU" sz="6600" b="1" dirty="0" err="1">
                <a:solidFill>
                  <a:schemeClr val="bg1"/>
                </a:solidFill>
              </a:rPr>
              <a:t>структурасы</a:t>
            </a:r>
            <a:r>
              <a:rPr lang="ru-RU" sz="6600" b="1" dirty="0">
                <a:solidFill>
                  <a:schemeClr val="bg1"/>
                </a:solidFill>
              </a:rPr>
              <a:t>-</a:t>
            </a:r>
          </a:p>
          <a:p>
            <a:r>
              <a:rPr lang="ru-RU" sz="5400" b="1" dirty="0" err="1">
                <a:solidFill>
                  <a:schemeClr val="bg1"/>
                </a:solidFill>
              </a:rPr>
              <a:t>бул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сабактын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б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үтүндүгүн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ар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түрдүү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варианттарга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сактоочу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b="1" dirty="0" err="1">
                <a:solidFill>
                  <a:schemeClr val="bg1"/>
                </a:solidFill>
              </a:rPr>
              <a:t>элементтердин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жыйындысы</a:t>
            </a:r>
            <a:r>
              <a:rPr lang="ru-RU" sz="5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403" y="2379983"/>
            <a:ext cx="2597348" cy="45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71" y="696685"/>
            <a:ext cx="12083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FFFF00"/>
                </a:solidFill>
              </a:rPr>
              <a:t>Сабактын</a:t>
            </a: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err="1">
                <a:solidFill>
                  <a:srgbClr val="FFFF00"/>
                </a:solidFill>
              </a:rPr>
              <a:t>структурасы</a:t>
            </a:r>
            <a:r>
              <a:rPr lang="ru-RU" sz="4800" dirty="0" err="1">
                <a:solidFill>
                  <a:srgbClr val="FFFF00"/>
                </a:solidFill>
              </a:rPr>
              <a:t>-максатка,окутулуучу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материалга,окутуунун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методуна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жана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 err="1">
                <a:solidFill>
                  <a:srgbClr val="FFFF00"/>
                </a:solidFill>
              </a:rPr>
              <a:t>ыкмасына,окуучулардын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билим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денгээли</a:t>
            </a:r>
            <a:endParaRPr lang="ru-RU" sz="4800" dirty="0">
              <a:solidFill>
                <a:srgbClr val="FFFF00"/>
              </a:solidFill>
            </a:endParaRPr>
          </a:p>
          <a:p>
            <a:r>
              <a:rPr lang="ru-RU" sz="4800" dirty="0" err="1">
                <a:solidFill>
                  <a:srgbClr val="FFFF00"/>
                </a:solidFill>
              </a:rPr>
              <a:t>не,сабактын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өткөрүү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ордуна,мугалимдин</a:t>
            </a:r>
            <a:endParaRPr lang="ru-RU" sz="4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чыгармачылык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менен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иштешине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ж.б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шарттарга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көз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каранды</a:t>
            </a:r>
            <a:r>
              <a:rPr lang="ru-RU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780</TotalTime>
  <Words>627</Words>
  <Application>Microsoft Office PowerPoint</Application>
  <PresentationFormat>Широкоэкранный</PresentationFormat>
  <Paragraphs>190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XTreme.ws</cp:lastModifiedBy>
  <cp:revision>64</cp:revision>
  <dcterms:created xsi:type="dcterms:W3CDTF">2021-11-24T13:28:40Z</dcterms:created>
  <dcterms:modified xsi:type="dcterms:W3CDTF">2022-01-05T13:13:04Z</dcterms:modified>
</cp:coreProperties>
</file>