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3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5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5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6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5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27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2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104862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3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16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1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104861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1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8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8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104859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9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32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3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104863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3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37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38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3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104864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4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4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4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4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4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104864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1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104861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1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1048602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0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51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52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5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104865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5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21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22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2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2E5-6DD0-4A25-BBEE-74BD2582A531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104862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2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B52E5-6DD0-4A25-BBEE-74BD2582A531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EC7A9-AFC5-4A17-84F0-06C38F63ACF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6.jpe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.jpeg" /><Relationship Id="rId4" Type="http://schemas.openxmlformats.org/officeDocument/2006/relationships/image" Target="../media/image6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0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4.jpeg" /><Relationship Id="rId4" Type="http://schemas.openxmlformats.org/officeDocument/2006/relationships/image" Target="../media/image13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extBox 1048585"/>
          <p:cNvSpPr txBox="1"/>
          <p:nvPr/>
        </p:nvSpPr>
        <p:spPr>
          <a:xfrm>
            <a:off x="379929" y="1037960"/>
            <a:ext cx="7522014" cy="31085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4900">
                <a:solidFill>
                  <a:srgbClr val="6600CC"/>
                </a:solidFill>
              </a:rPr>
              <a:t>МО русского</a:t>
            </a:r>
            <a:r>
              <a:rPr lang="en-US" altLang="en-US" sz="4900">
                <a:solidFill>
                  <a:srgbClr val="6600CC"/>
                </a:solidFill>
              </a:rPr>
              <a:t> </a:t>
            </a:r>
            <a:r>
              <a:rPr lang="ru-RU" altLang="en-US" sz="4900">
                <a:solidFill>
                  <a:srgbClr val="6600CC"/>
                </a:solidFill>
              </a:rPr>
              <a:t>языка</a:t>
            </a:r>
            <a:r>
              <a:rPr lang="en-US" altLang="en-US" sz="4900">
                <a:solidFill>
                  <a:srgbClr val="6600CC"/>
                </a:solidFill>
              </a:rPr>
              <a:t> и литературы </a:t>
            </a:r>
            <a:r>
              <a:rPr lang="ru-RU" altLang="en-US" sz="4900">
                <a:solidFill>
                  <a:srgbClr val="6600CC"/>
                </a:solidFill>
              </a:rPr>
              <a:t>ШГУК</a:t>
            </a:r>
            <a:r>
              <a:rPr lang="en-US" altLang="en-US" sz="4900">
                <a:solidFill>
                  <a:srgbClr val="6600CC"/>
                </a:solidFill>
              </a:rPr>
              <a:t> 68 </a:t>
            </a:r>
            <a:r>
              <a:rPr lang="ru-RU" altLang="en-US" sz="4900">
                <a:solidFill>
                  <a:srgbClr val="6600CC"/>
                </a:solidFill>
              </a:rPr>
              <a:t>им</a:t>
            </a:r>
            <a:r>
              <a:rPr lang="en-US" altLang="en-US" sz="4900">
                <a:solidFill>
                  <a:srgbClr val="6600CC"/>
                </a:solidFill>
              </a:rPr>
              <a:t>. </a:t>
            </a:r>
            <a:r>
              <a:rPr lang="ru-RU" altLang="en-US" sz="4900">
                <a:solidFill>
                  <a:srgbClr val="6600CC"/>
                </a:solidFill>
              </a:rPr>
              <a:t>Алыкул</a:t>
            </a:r>
            <a:r>
              <a:rPr lang="en-US" altLang="en-US" sz="4900">
                <a:solidFill>
                  <a:srgbClr val="6600CC"/>
                </a:solidFill>
              </a:rPr>
              <a:t> </a:t>
            </a:r>
            <a:r>
              <a:rPr lang="ru-RU" altLang="en-US" sz="4900">
                <a:solidFill>
                  <a:srgbClr val="6600CC"/>
                </a:solidFill>
              </a:rPr>
              <a:t>Осмонова</a:t>
            </a:r>
            <a:r>
              <a:rPr lang="en-US" altLang="en-US" sz="4900">
                <a:solidFill>
                  <a:srgbClr val="6600CC"/>
                </a:solidFill>
              </a:rPr>
              <a:t>    </a:t>
            </a:r>
            <a:r>
              <a:rPr lang="ru-RU" altLang="en-US" sz="4900">
                <a:solidFill>
                  <a:srgbClr val="6600CC"/>
                </a:solidFill>
              </a:rPr>
              <a:t>г</a:t>
            </a:r>
            <a:r>
              <a:rPr lang="en-US" altLang="en-US" sz="4900">
                <a:solidFill>
                  <a:srgbClr val="6600CC"/>
                </a:solidFill>
              </a:rPr>
              <a:t>. </a:t>
            </a:r>
            <a:r>
              <a:rPr lang="ru-RU" altLang="en-US" sz="4900">
                <a:solidFill>
                  <a:srgbClr val="6600CC"/>
                </a:solidFill>
              </a:rPr>
              <a:t>Бишкек</a:t>
            </a:r>
            <a:endParaRPr lang="ru-RU" sz="4900">
              <a:solidFill>
                <a:srgbClr val="6600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AutoShape 2" descr="blob:https://web.whatsapp.com/e55ce112-dbc6-42ce-8f8b-14a7f982756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97174" name="Рисунок 209717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0" y="1533786"/>
            <a:ext cx="4949579" cy="4970867"/>
          </a:xfrm>
          <a:prstGeom prst="rect">
            <a:avLst/>
          </a:prstGeom>
        </p:spPr>
      </p:pic>
      <p:pic>
        <p:nvPicPr>
          <p:cNvPr id="2097175" name="Рисунок 209717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33969" y="1572206"/>
            <a:ext cx="4504183" cy="5024749"/>
          </a:xfrm>
          <a:prstGeom prst="rect">
            <a:avLst/>
          </a:prstGeom>
        </p:spPr>
      </p:pic>
      <p:sp>
        <p:nvSpPr>
          <p:cNvPr id="1048606" name="TextBox 1048605"/>
          <p:cNvSpPr txBox="1"/>
          <p:nvPr/>
        </p:nvSpPr>
        <p:spPr>
          <a:xfrm>
            <a:off x="2257626" y="390712"/>
            <a:ext cx="8952685" cy="8153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4900">
                <a:solidFill>
                  <a:srgbClr val="000080"/>
                </a:solidFill>
              </a:rPr>
              <a:t>Моменты  онлайн-занятий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Рисунок 209716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18040" y="256943"/>
            <a:ext cx="5980767" cy="3151389"/>
          </a:xfrm>
          <a:prstGeom prst="rect">
            <a:avLst/>
          </a:prstGeom>
        </p:spPr>
      </p:pic>
      <p:pic>
        <p:nvPicPr>
          <p:cNvPr id="2097167" name="Рисунок 209716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10085" y="3595047"/>
            <a:ext cx="4578179" cy="3024939"/>
          </a:xfrm>
          <a:prstGeom prst="rect">
            <a:avLst/>
          </a:prstGeom>
        </p:spPr>
      </p:pic>
      <p:pic>
        <p:nvPicPr>
          <p:cNvPr id="2097168" name="Рисунок 209716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80884" y="3589828"/>
            <a:ext cx="4610842" cy="3030158"/>
          </a:xfrm>
          <a:prstGeom prst="rect">
            <a:avLst/>
          </a:prstGeom>
        </p:spPr>
      </p:pic>
      <p:sp>
        <p:nvSpPr>
          <p:cNvPr id="1048598" name="TextBox 1048597"/>
          <p:cNvSpPr txBox="1"/>
          <p:nvPr/>
        </p:nvSpPr>
        <p:spPr>
          <a:xfrm>
            <a:off x="910085" y="256942"/>
            <a:ext cx="4000000" cy="30759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4000">
                <a:solidFill>
                  <a:srgbClr val="0070C0"/>
                </a:solidFill>
              </a:rPr>
              <a:t>Яркие</a:t>
            </a:r>
            <a:r>
              <a:rPr lang="en-US" altLang="en-US" sz="4000">
                <a:solidFill>
                  <a:srgbClr val="0070C0"/>
                </a:solidFill>
              </a:rPr>
              <a:t> </a:t>
            </a:r>
            <a:endParaRPr lang="ru-RU" sz="4000">
              <a:solidFill>
                <a:srgbClr val="0070C0"/>
              </a:solidFill>
            </a:endParaRPr>
          </a:p>
          <a:p>
            <a:r>
              <a:rPr lang="ru-RU" altLang="en-US" sz="4000">
                <a:solidFill>
                  <a:srgbClr val="0070C0"/>
                </a:solidFill>
              </a:rPr>
              <a:t>моменты</a:t>
            </a:r>
            <a:endParaRPr lang="ru-RU" sz="4000">
              <a:solidFill>
                <a:srgbClr val="0070C0"/>
              </a:solidFill>
            </a:endParaRPr>
          </a:p>
          <a:p>
            <a:r>
              <a:rPr lang="ru-RU" altLang="en-US" sz="4000">
                <a:solidFill>
                  <a:srgbClr val="0070C0"/>
                </a:solidFill>
              </a:rPr>
              <a:t>в</a:t>
            </a:r>
            <a:r>
              <a:rPr lang="en-US" altLang="en-US" sz="4000">
                <a:solidFill>
                  <a:srgbClr val="0070C0"/>
                </a:solidFill>
              </a:rPr>
              <a:t> </a:t>
            </a:r>
            <a:r>
              <a:rPr lang="ru-RU" altLang="en-US" sz="4000">
                <a:solidFill>
                  <a:srgbClr val="0070C0"/>
                </a:solidFill>
              </a:rPr>
              <a:t>декаде</a:t>
            </a:r>
            <a:endParaRPr lang="ru-RU" sz="4000">
              <a:solidFill>
                <a:srgbClr val="0070C0"/>
              </a:solidFill>
            </a:endParaRPr>
          </a:p>
          <a:p>
            <a:r>
              <a:rPr lang="ru-RU" altLang="en-US" sz="4000">
                <a:solidFill>
                  <a:srgbClr val="0070C0"/>
                </a:solidFill>
              </a:rPr>
              <a:t>молодых</a:t>
            </a:r>
            <a:r>
              <a:rPr lang="en-US" altLang="en-US" sz="4000">
                <a:solidFill>
                  <a:srgbClr val="0070C0"/>
                </a:solidFill>
              </a:rPr>
              <a:t> </a:t>
            </a:r>
            <a:r>
              <a:rPr lang="ru-RU" altLang="en-US" sz="4000">
                <a:solidFill>
                  <a:srgbClr val="0070C0"/>
                </a:solidFill>
              </a:rPr>
              <a:t>специалистов</a:t>
            </a:r>
            <a:endParaRPr lang="ru-RU" sz="40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Прямоугольник 1"/>
          <p:cNvSpPr/>
          <p:nvPr/>
        </p:nvSpPr>
        <p:spPr>
          <a:xfrm>
            <a:off x="377952" y="344273"/>
            <a:ext cx="11521440" cy="1132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Круглый</a:t>
            </a:r>
            <a:r>
              <a:rPr lang="en-US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</a:t>
            </a:r>
            <a:r>
              <a:rPr lang="en-US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учителей</a:t>
            </a:r>
            <a:r>
              <a:rPr lang="en-US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наставников</a:t>
            </a:r>
            <a:r>
              <a:rPr lang="en-US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молодыми</a:t>
            </a:r>
            <a:r>
              <a:rPr lang="en-US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специалистами</a:t>
            </a:r>
            <a:r>
              <a:rPr lang="en-US" alt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76" name="Рисунок 209717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24929" y="1682920"/>
            <a:ext cx="8027485" cy="50855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Прямоугольник 1"/>
          <p:cNvSpPr/>
          <p:nvPr/>
        </p:nvSpPr>
        <p:spPr>
          <a:xfrm>
            <a:off x="280416" y="289722"/>
            <a:ext cx="11631168" cy="11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наших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опытных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учителей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Раимбекова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Асанходжаева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en-US" altLang="en-US" sz="33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3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77" name="Рисунок 209717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76584" y="2325903"/>
            <a:ext cx="5303753" cy="4003013"/>
          </a:xfrm>
          <a:prstGeom prst="rect">
            <a:avLst/>
          </a:prstGeom>
        </p:spPr>
      </p:pic>
      <p:pic>
        <p:nvPicPr>
          <p:cNvPr id="2097178" name="Рисунок 209717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39343"/>
            <a:ext cx="5323616" cy="39895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Прямоугольник 1"/>
          <p:cNvSpPr/>
          <p:nvPr/>
        </p:nvSpPr>
        <p:spPr>
          <a:xfrm>
            <a:off x="0" y="592840"/>
            <a:ext cx="11329876" cy="113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Открытый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</a:t>
            </a: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декады</a:t>
            </a: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молодых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специалистов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Даулетова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79" name="Рисунок 209717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5496" y="2252288"/>
            <a:ext cx="6218247" cy="4098995"/>
          </a:xfrm>
          <a:prstGeom prst="rect">
            <a:avLst/>
          </a:prstGeom>
        </p:spPr>
      </p:pic>
      <p:pic>
        <p:nvPicPr>
          <p:cNvPr id="2097180" name="Рисунок 209717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97092" y="2229207"/>
            <a:ext cx="3980072" cy="41220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Рисунок 209718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36240" y="1441014"/>
            <a:ext cx="8519518" cy="4930593"/>
          </a:xfrm>
          <a:prstGeom prst="rect">
            <a:avLst/>
          </a:prstGeom>
        </p:spPr>
      </p:pic>
      <p:sp>
        <p:nvSpPr>
          <p:cNvPr id="1048610" name="TextBox 1048609"/>
          <p:cNvSpPr txBox="1"/>
          <p:nvPr/>
        </p:nvSpPr>
        <p:spPr>
          <a:xfrm>
            <a:off x="1377113" y="92274"/>
            <a:ext cx="10361071" cy="13487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>
                <a:solidFill>
                  <a:srgbClr val="000080"/>
                </a:solidFill>
              </a:rPr>
              <a:t>Прекрасные моменты Форума "Преподавание русского языка в мультипространстве стран Содружества". 10.12.2021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Двойная волна 7"/>
          <p:cNvSpPr/>
          <p:nvPr/>
        </p:nvSpPr>
        <p:spPr>
          <a:xfrm>
            <a:off x="487680" y="243840"/>
            <a:ext cx="11350752" cy="2182368"/>
          </a:xfrm>
          <a:prstGeom prst="doubleWave">
            <a:avLst>
              <a:gd name="adj1" fmla="val 6250"/>
              <a:gd name="adj2" fmla="val 3437"/>
            </a:avLst>
          </a:prstGeom>
          <a:ln w="190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y-KG" dirty="0"/>
          </a:p>
          <a:p>
            <a:pPr algn="ctr"/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проводился</a:t>
            </a: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Садыкова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Замирбек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Калыбекова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52" name="Рисунок 209715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1002"/>
            <a:ext cx="5120411" cy="3258404"/>
          </a:xfrm>
          <a:prstGeom prst="rect">
            <a:avLst/>
          </a:prstGeom>
        </p:spPr>
      </p:pic>
      <p:pic>
        <p:nvPicPr>
          <p:cNvPr id="2097153" name="Рисунок 209715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673243" y="2584928"/>
            <a:ext cx="4405110" cy="34203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Блок-схема: знак завершения 5"/>
          <p:cNvSpPr/>
          <p:nvPr/>
        </p:nvSpPr>
        <p:spPr>
          <a:xfrm>
            <a:off x="1194816" y="414528"/>
            <a:ext cx="10009632" cy="1816608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altLang="en-US" sz="3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Терпение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перетрут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ky-KG" sz="3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97154" name="Рисунок 209715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0501"/>
            <a:ext cx="3313121" cy="2624876"/>
          </a:xfrm>
          <a:prstGeom prst="rect">
            <a:avLst/>
          </a:prstGeom>
        </p:spPr>
      </p:pic>
      <p:pic>
        <p:nvPicPr>
          <p:cNvPr id="2097155" name="Рисунок 209715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315859" y="3917086"/>
            <a:ext cx="3876141" cy="3287203"/>
          </a:xfrm>
          <a:prstGeom prst="rect">
            <a:avLst/>
          </a:prstGeom>
        </p:spPr>
      </p:pic>
      <p:pic>
        <p:nvPicPr>
          <p:cNvPr id="2097156" name="Рисунок 209715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28248" y="2231134"/>
            <a:ext cx="4233734" cy="2644243"/>
          </a:xfrm>
          <a:prstGeom prst="rect">
            <a:avLst/>
          </a:prstGeom>
        </p:spPr>
      </p:pic>
      <p:pic>
        <p:nvPicPr>
          <p:cNvPr id="2097157" name="Рисунок 209715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34416" y="3917087"/>
            <a:ext cx="4391342" cy="31482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Прямоугольник 9"/>
          <p:cNvSpPr/>
          <p:nvPr/>
        </p:nvSpPr>
        <p:spPr>
          <a:xfrm>
            <a:off x="4976276" y="119169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048595" name="Волна 10"/>
          <p:cNvSpPr/>
          <p:nvPr/>
        </p:nvSpPr>
        <p:spPr>
          <a:xfrm>
            <a:off x="418216" y="192483"/>
            <a:ext cx="11368776" cy="2931090"/>
          </a:xfrm>
          <a:prstGeom prst="wave">
            <a:avLst>
              <a:gd name="adj1" fmla="val 12500"/>
              <a:gd name="adj2" fmla="val -4005"/>
            </a:avLst>
          </a:prstGeom>
          <a:ln w="190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защищают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проектных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базешколы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2097158" name="Рисунок 209715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42952" y="3123573"/>
            <a:ext cx="4828308" cy="3377448"/>
          </a:xfrm>
          <a:prstGeom prst="rect">
            <a:avLst/>
          </a:prstGeom>
        </p:spPr>
      </p:pic>
      <p:pic>
        <p:nvPicPr>
          <p:cNvPr id="2097159" name="Рисунок 209715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04908" y="3123573"/>
            <a:ext cx="4448436" cy="32848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Рисунок 209715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9913" y="3047495"/>
            <a:ext cx="4992515" cy="3525463"/>
          </a:xfrm>
          <a:prstGeom prst="rect">
            <a:avLst/>
          </a:prstGeom>
        </p:spPr>
      </p:pic>
      <p:pic>
        <p:nvPicPr>
          <p:cNvPr id="2097161" name="Рисунок 209716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05122" y="1606106"/>
            <a:ext cx="3212615" cy="3265667"/>
          </a:xfrm>
          <a:prstGeom prst="rect">
            <a:avLst/>
          </a:prstGeom>
        </p:spPr>
      </p:pic>
      <p:pic>
        <p:nvPicPr>
          <p:cNvPr id="2097162" name="Рисунок 209716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657578" y="1606107"/>
            <a:ext cx="2748802" cy="3274694"/>
          </a:xfrm>
          <a:prstGeom prst="rect">
            <a:avLst/>
          </a:prstGeom>
        </p:spPr>
      </p:pic>
      <p:pic>
        <p:nvPicPr>
          <p:cNvPr id="2097163" name="Рисунок 209716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363767" y="3773575"/>
            <a:ext cx="2668212" cy="3084425"/>
          </a:xfrm>
          <a:prstGeom prst="rect">
            <a:avLst/>
          </a:prstGeom>
        </p:spPr>
      </p:pic>
      <p:sp>
        <p:nvSpPr>
          <p:cNvPr id="1048596" name="TextBox 1048595"/>
          <p:cNvSpPr txBox="1"/>
          <p:nvPr/>
        </p:nvSpPr>
        <p:spPr>
          <a:xfrm>
            <a:off x="-2363588" y="324273"/>
            <a:ext cx="11947673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rgbClr val="000080"/>
                </a:solidFill>
              </a:rPr>
              <a:t>В 2021-2022 учебном году к нам присоединились молодые специалисты</a:t>
            </a:r>
            <a:r>
              <a:rPr lang="en-US" sz="2800" b="1">
                <a:solidFill>
                  <a:srgbClr val="000080"/>
                </a:solidFill>
              </a:rPr>
              <a:t>: </a:t>
            </a:r>
            <a:r>
              <a:rPr lang="ru-RU" altLang="en-US" sz="2800" b="1">
                <a:solidFill>
                  <a:srgbClr val="000080"/>
                </a:solidFill>
              </a:rPr>
              <a:t>Жолдошбек</a:t>
            </a:r>
            <a:r>
              <a:rPr lang="en-US" altLang="en-US" sz="2800" b="1">
                <a:solidFill>
                  <a:srgbClr val="000080"/>
                </a:solidFill>
              </a:rPr>
              <a:t> </a:t>
            </a:r>
            <a:r>
              <a:rPr lang="ru-RU" altLang="en-US" sz="2800" b="1">
                <a:solidFill>
                  <a:srgbClr val="000080"/>
                </a:solidFill>
              </a:rPr>
              <a:t>к</a:t>
            </a:r>
            <a:r>
              <a:rPr lang="en-US" altLang="en-US" sz="2800" b="1">
                <a:solidFill>
                  <a:srgbClr val="000080"/>
                </a:solidFill>
              </a:rPr>
              <a:t>. </a:t>
            </a:r>
            <a:r>
              <a:rPr lang="ru-RU" altLang="en-US" sz="2800" b="1">
                <a:solidFill>
                  <a:srgbClr val="000080"/>
                </a:solidFill>
              </a:rPr>
              <a:t>Э</a:t>
            </a:r>
            <a:r>
              <a:rPr lang="en-US" altLang="en-US" sz="2800" b="1">
                <a:solidFill>
                  <a:srgbClr val="000080"/>
                </a:solidFill>
              </a:rPr>
              <a:t>., </a:t>
            </a:r>
            <a:r>
              <a:rPr lang="ru-RU" altLang="en-US" sz="2800" b="1">
                <a:solidFill>
                  <a:srgbClr val="000080"/>
                </a:solidFill>
              </a:rPr>
              <a:t>Сатаева Ж</a:t>
            </a:r>
            <a:r>
              <a:rPr lang="en-US" altLang="en-US" sz="2800" b="1">
                <a:solidFill>
                  <a:srgbClr val="000080"/>
                </a:solidFill>
              </a:rPr>
              <a:t>.</a:t>
            </a:r>
            <a:r>
              <a:rPr lang="ru-RU" altLang="en-US" sz="2800" b="1">
                <a:solidFill>
                  <a:srgbClr val="000080"/>
                </a:solidFill>
              </a:rPr>
              <a:t>Н</a:t>
            </a:r>
            <a:r>
              <a:rPr lang="en-US" altLang="en-US" sz="2800" b="1">
                <a:solidFill>
                  <a:srgbClr val="000080"/>
                </a:solidFill>
              </a:rPr>
              <a:t>., </a:t>
            </a:r>
            <a:r>
              <a:rPr lang="ru-RU" altLang="en-US" sz="2800" b="1">
                <a:solidFill>
                  <a:srgbClr val="000080"/>
                </a:solidFill>
              </a:rPr>
              <a:t>Урманбетова</a:t>
            </a:r>
            <a:r>
              <a:rPr lang="en-US" altLang="en-US" sz="2800" b="1">
                <a:solidFill>
                  <a:srgbClr val="000080"/>
                </a:solidFill>
              </a:rPr>
              <a:t> </a:t>
            </a:r>
            <a:r>
              <a:rPr lang="ru-RU" altLang="en-US" sz="2800" b="1">
                <a:solidFill>
                  <a:srgbClr val="000080"/>
                </a:solidFill>
              </a:rPr>
              <a:t>К</a:t>
            </a:r>
            <a:r>
              <a:rPr lang="en-US" altLang="en-US" sz="2800" b="1">
                <a:solidFill>
                  <a:srgbClr val="000080"/>
                </a:solidFill>
              </a:rPr>
              <a:t>.</a:t>
            </a:r>
            <a:r>
              <a:rPr lang="ru-RU" altLang="en-US" sz="2800" b="1">
                <a:solidFill>
                  <a:srgbClr val="000080"/>
                </a:solidFill>
              </a:rPr>
              <a:t>Т</a:t>
            </a:r>
            <a:r>
              <a:rPr lang="en-US" altLang="en-US" sz="2800" b="1">
                <a:solidFill>
                  <a:srgbClr val="000080"/>
                </a:solidFill>
              </a:rPr>
              <a:t>. </a:t>
            </a:r>
            <a:endParaRPr lang="ru-RU" sz="2800" b="1">
              <a:solidFill>
                <a:srgbClr val="00008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Рисунок 209716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2393" y="2271394"/>
            <a:ext cx="6830115" cy="4406197"/>
          </a:xfrm>
          <a:prstGeom prst="rect">
            <a:avLst/>
          </a:prstGeom>
        </p:spPr>
      </p:pic>
      <p:pic>
        <p:nvPicPr>
          <p:cNvPr id="2097165" name="Рисунок 209716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20406" y="92343"/>
            <a:ext cx="5317650" cy="4370238"/>
          </a:xfrm>
          <a:prstGeom prst="rect">
            <a:avLst/>
          </a:prstGeom>
        </p:spPr>
      </p:pic>
      <p:sp>
        <p:nvSpPr>
          <p:cNvPr id="1048597" name="TextBox 1048596"/>
          <p:cNvSpPr txBox="1"/>
          <p:nvPr/>
        </p:nvSpPr>
        <p:spPr>
          <a:xfrm>
            <a:off x="679902" y="92342"/>
            <a:ext cx="4944064" cy="21742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3500">
                <a:solidFill>
                  <a:srgbClr val="000080"/>
                </a:solidFill>
              </a:rPr>
              <a:t>Открытый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урок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на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республиканском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семинаре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на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базе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школы</a:t>
            </a:r>
            <a:r>
              <a:rPr lang="en-US" altLang="en-US" sz="3500">
                <a:solidFill>
                  <a:srgbClr val="000080"/>
                </a:solidFill>
              </a:rPr>
              <a:t> 68</a:t>
            </a:r>
            <a:endParaRPr lang="ru-RU" sz="3500">
              <a:solidFill>
                <a:srgbClr val="00008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Рисунок 209716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23886" y="2218944"/>
            <a:ext cx="5375367" cy="4329649"/>
          </a:xfrm>
          <a:prstGeom prst="rect">
            <a:avLst/>
          </a:prstGeom>
        </p:spPr>
      </p:pic>
      <p:pic>
        <p:nvPicPr>
          <p:cNvPr id="2097170" name="Рисунок 209716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44829" y="2208596"/>
            <a:ext cx="5370079" cy="4254123"/>
          </a:xfrm>
          <a:prstGeom prst="rect">
            <a:avLst/>
          </a:prstGeom>
        </p:spPr>
      </p:pic>
      <p:sp>
        <p:nvSpPr>
          <p:cNvPr id="1048599" name="TextBox 1048598"/>
          <p:cNvSpPr txBox="1"/>
          <p:nvPr/>
        </p:nvSpPr>
        <p:spPr>
          <a:xfrm>
            <a:off x="660746" y="565404"/>
            <a:ext cx="11254162" cy="17081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3500">
                <a:solidFill>
                  <a:srgbClr val="000080"/>
                </a:solidFill>
              </a:rPr>
              <a:t>Моменты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открытых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уроков во время декады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русского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языка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и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литературы</a:t>
            </a:r>
            <a:r>
              <a:rPr lang="en-US" altLang="en-US" sz="3500">
                <a:solidFill>
                  <a:srgbClr val="000080"/>
                </a:solidFill>
              </a:rPr>
              <a:t> 2020-2021 </a:t>
            </a:r>
            <a:r>
              <a:rPr lang="ru-RU" altLang="en-US" sz="3500">
                <a:solidFill>
                  <a:srgbClr val="000080"/>
                </a:solidFill>
              </a:rPr>
              <a:t>уч</a:t>
            </a:r>
            <a:r>
              <a:rPr lang="en-US" altLang="en-US" sz="3500">
                <a:solidFill>
                  <a:srgbClr val="000080"/>
                </a:solidFill>
              </a:rPr>
              <a:t>. </a:t>
            </a:r>
            <a:r>
              <a:rPr lang="ru-RU" altLang="en-US" sz="3500">
                <a:solidFill>
                  <a:srgbClr val="000080"/>
                </a:solidFill>
              </a:rPr>
              <a:t>года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endParaRPr lang="ru-RU" sz="3500">
              <a:solidFill>
                <a:srgbClr val="000080"/>
              </a:solidFill>
            </a:endParaRPr>
          </a:p>
          <a:p>
            <a:r>
              <a:rPr lang="ru-RU" altLang="en-US" sz="3500">
                <a:solidFill>
                  <a:srgbClr val="000080"/>
                </a:solidFill>
              </a:rPr>
              <a:t>Учитель</a:t>
            </a:r>
            <a:r>
              <a:rPr lang="en-US" altLang="en-US" sz="3500">
                <a:solidFill>
                  <a:srgbClr val="000080"/>
                </a:solidFill>
              </a:rPr>
              <a:t>: </a:t>
            </a:r>
            <a:r>
              <a:rPr lang="ru-RU" altLang="en-US" sz="3500">
                <a:solidFill>
                  <a:srgbClr val="000080"/>
                </a:solidFill>
              </a:rPr>
              <a:t>Жунусова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Г</a:t>
            </a:r>
            <a:r>
              <a:rPr lang="en-US" altLang="en-US" sz="3500">
                <a:solidFill>
                  <a:srgbClr val="000080"/>
                </a:solidFill>
              </a:rPr>
              <a:t>.</a:t>
            </a:r>
            <a:r>
              <a:rPr lang="ru-RU" altLang="en-US" sz="3500">
                <a:solidFill>
                  <a:srgbClr val="000080"/>
                </a:solidFill>
              </a:rPr>
              <a:t>Ж</a:t>
            </a:r>
            <a:r>
              <a:rPr lang="en-US" altLang="en-US" sz="3500">
                <a:solidFill>
                  <a:srgbClr val="000080"/>
                </a:solidFill>
              </a:rPr>
              <a:t>.</a:t>
            </a:r>
            <a:endParaRPr lang="ru-RU" sz="3500">
              <a:solidFill>
                <a:srgbClr val="00008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extBox 2"/>
          <p:cNvSpPr txBox="1"/>
          <p:nvPr/>
        </p:nvSpPr>
        <p:spPr>
          <a:xfrm>
            <a:off x="694944" y="463296"/>
            <a:ext cx="11119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малого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ru-RU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</a:t>
            </a: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декады</a:t>
            </a:r>
            <a:r>
              <a:rPr lang="en-US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2020-2021 </a:t>
            </a:r>
            <a:r>
              <a:rPr lang="ru-RU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y-KG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71" name="Рисунок 209717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78814" y="1540513"/>
            <a:ext cx="7834371" cy="49004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Рисунок 209717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95519" y="1984194"/>
            <a:ext cx="4945545" cy="4416772"/>
          </a:xfrm>
          <a:prstGeom prst="rect">
            <a:avLst/>
          </a:prstGeom>
        </p:spPr>
      </p:pic>
      <p:pic>
        <p:nvPicPr>
          <p:cNvPr id="2097173" name="Рисунок 209717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33956" y="1984193"/>
            <a:ext cx="5472725" cy="4434906"/>
          </a:xfrm>
          <a:prstGeom prst="rect">
            <a:avLst/>
          </a:prstGeom>
        </p:spPr>
      </p:pic>
      <p:sp>
        <p:nvSpPr>
          <p:cNvPr id="1048604" name="TextBox 1048603"/>
          <p:cNvSpPr txBox="1"/>
          <p:nvPr/>
        </p:nvSpPr>
        <p:spPr>
          <a:xfrm>
            <a:off x="796884" y="529829"/>
            <a:ext cx="10351613" cy="6121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3500">
                <a:solidFill>
                  <a:srgbClr val="000080"/>
                </a:solidFill>
              </a:rPr>
              <a:t>Школьная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олимпиада</a:t>
            </a:r>
            <a:r>
              <a:rPr lang="en-US" altLang="en-US" sz="3500">
                <a:solidFill>
                  <a:srgbClr val="000080"/>
                </a:solidFill>
              </a:rPr>
              <a:t> l </a:t>
            </a:r>
            <a:r>
              <a:rPr lang="ru-RU" altLang="en-US" sz="3500">
                <a:solidFill>
                  <a:srgbClr val="000080"/>
                </a:solidFill>
              </a:rPr>
              <a:t>тур</a:t>
            </a:r>
            <a:r>
              <a:rPr lang="en-US" altLang="en-US" sz="3500">
                <a:solidFill>
                  <a:srgbClr val="000080"/>
                </a:solidFill>
              </a:rPr>
              <a:t>.  </a:t>
            </a:r>
            <a:r>
              <a:rPr lang="ru-RU" altLang="en-US" sz="3500">
                <a:solidFill>
                  <a:srgbClr val="000080"/>
                </a:solidFill>
              </a:rPr>
              <a:t>На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базе</a:t>
            </a:r>
            <a:r>
              <a:rPr lang="en-US" altLang="en-US" sz="3500">
                <a:solidFill>
                  <a:srgbClr val="000080"/>
                </a:solidFill>
              </a:rPr>
              <a:t> </a:t>
            </a:r>
            <a:r>
              <a:rPr lang="ru-RU" altLang="en-US" sz="3500">
                <a:solidFill>
                  <a:srgbClr val="000080"/>
                </a:solidFill>
              </a:rPr>
              <a:t>школы</a:t>
            </a:r>
            <a:r>
              <a:rPr lang="en-US" altLang="en-US" sz="3500">
                <a:solidFill>
                  <a:srgbClr val="000080"/>
                </a:solidFill>
              </a:rPr>
              <a:t> 68</a:t>
            </a:r>
            <a:endParaRPr lang="ru-RU" sz="3500">
              <a:solidFill>
                <a:srgbClr val="00008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15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elnurbalam@gmail.com</cp:lastModifiedBy>
  <cp:revision>2</cp:revision>
  <dcterms:created xsi:type="dcterms:W3CDTF">2022-01-01T18:07:05Z</dcterms:created>
  <dcterms:modified xsi:type="dcterms:W3CDTF">2022-01-26T05:47:35Z</dcterms:modified>
</cp:coreProperties>
</file>