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9" d="100"/>
          <a:sy n="79" d="100"/>
        </p:scale>
        <p:origin x="2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D72B9-7688-4431-8928-339694F9016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F7F76B20-4CA7-4B6E-85CA-31E9115F39C4}">
      <dgm:prSet phldrT="[Текст]" custT="1">
        <dgm:style>
          <a:lnRef idx="2">
            <a:schemeClr val="accent1"/>
          </a:lnRef>
          <a:fillRef idx="1">
            <a:schemeClr val="lt1"/>
          </a:fillRef>
          <a:effectRef idx="0">
            <a:schemeClr val="accent1"/>
          </a:effectRef>
          <a:fontRef idx="minor">
            <a:schemeClr val="dk1"/>
          </a:fontRef>
        </dgm:style>
      </dgm:prSet>
      <dgm:spPr>
        <a:solidFill>
          <a:schemeClr val="accent1"/>
        </a:solidFill>
      </dgm:spPr>
      <dgm:t>
        <a:bodyPr/>
        <a:lstStyle/>
        <a:p>
          <a:r>
            <a:rPr lang="ky-KG" sz="2800" dirty="0" smtClean="0">
              <a:solidFill>
                <a:schemeClr val="tx2">
                  <a:lumMod val="10000"/>
                </a:schemeClr>
              </a:solidFill>
              <a:latin typeface="Times New Roman" panose="02020603050405020304" pitchFamily="18" charset="0"/>
              <a:cs typeface="Times New Roman" panose="02020603050405020304" pitchFamily="18" charset="0"/>
            </a:rPr>
            <a:t>Сүйгѳн кесибинди тандоо</a:t>
          </a:r>
          <a:endParaRPr lang="ru-RU" sz="2800" dirty="0">
            <a:solidFill>
              <a:schemeClr val="tx2">
                <a:lumMod val="10000"/>
              </a:schemeClr>
            </a:solidFill>
            <a:latin typeface="Times New Roman" panose="02020603050405020304" pitchFamily="18" charset="0"/>
            <a:cs typeface="Times New Roman" panose="02020603050405020304" pitchFamily="18" charset="0"/>
          </a:endParaRPr>
        </a:p>
      </dgm:t>
    </dgm:pt>
    <dgm:pt modelId="{55B4104B-9BF8-4A6D-8F58-6A96886DDC81}" type="parTrans" cxnId="{763AD371-5A70-40C2-AD14-42107763E1FA}">
      <dgm:prSet/>
      <dgm:spPr/>
      <dgm:t>
        <a:bodyPr/>
        <a:lstStyle/>
        <a:p>
          <a:endParaRPr lang="ru-RU"/>
        </a:p>
      </dgm:t>
    </dgm:pt>
    <dgm:pt modelId="{102B3499-2F2A-435B-B01C-56A70D8B3633}" type="sibTrans" cxnId="{763AD371-5A70-40C2-AD14-42107763E1FA}">
      <dgm:prSet/>
      <dgm:spPr/>
      <dgm:t>
        <a:bodyPr/>
        <a:lstStyle/>
        <a:p>
          <a:endParaRPr lang="ru-RU"/>
        </a:p>
      </dgm:t>
    </dgm:pt>
    <dgm:pt modelId="{8BE5B219-2B73-4332-8269-AFB0D951D286}">
      <dgm:prSet phldrT="[Текст]"/>
      <dgm:spPr/>
      <dgm:t>
        <a:bodyPr/>
        <a:lstStyle/>
        <a:p>
          <a:r>
            <a:rPr lang="ky-KG" dirty="0" smtClean="0">
              <a:solidFill>
                <a:schemeClr val="tx2">
                  <a:lumMod val="10000"/>
                </a:schemeClr>
              </a:solidFill>
              <a:latin typeface="Times New Roman" panose="02020603050405020304" pitchFamily="18" charset="0"/>
              <a:cs typeface="Times New Roman" panose="02020603050405020304" pitchFamily="18" charset="0"/>
            </a:rPr>
            <a:t>Алдыга максат коюу жана артка кайтпоо</a:t>
          </a:r>
          <a:endParaRPr lang="ru-RU" dirty="0">
            <a:solidFill>
              <a:schemeClr val="tx2">
                <a:lumMod val="10000"/>
              </a:schemeClr>
            </a:solidFill>
            <a:latin typeface="Times New Roman" panose="02020603050405020304" pitchFamily="18" charset="0"/>
            <a:cs typeface="Times New Roman" panose="02020603050405020304" pitchFamily="18" charset="0"/>
          </a:endParaRPr>
        </a:p>
      </dgm:t>
    </dgm:pt>
    <dgm:pt modelId="{37D088AD-E7EB-47A1-A1EF-D96046D227DC}" type="parTrans" cxnId="{4C73DAF0-4C9C-4AA4-A509-C8842FB7B114}">
      <dgm:prSet/>
      <dgm:spPr/>
      <dgm:t>
        <a:bodyPr/>
        <a:lstStyle/>
        <a:p>
          <a:endParaRPr lang="ru-RU"/>
        </a:p>
      </dgm:t>
    </dgm:pt>
    <dgm:pt modelId="{4F101A05-4254-4870-8925-82ADCD817683}" type="sibTrans" cxnId="{4C73DAF0-4C9C-4AA4-A509-C8842FB7B114}">
      <dgm:prSet/>
      <dgm:spPr/>
      <dgm:t>
        <a:bodyPr/>
        <a:lstStyle/>
        <a:p>
          <a:endParaRPr lang="ru-RU"/>
        </a:p>
      </dgm:t>
    </dgm:pt>
    <dgm:pt modelId="{A1153E27-8468-4BC2-A967-CAAA46321AB1}">
      <dgm:prSet phldrT="[Текст]" custT="1"/>
      <dgm:spPr/>
      <dgm:t>
        <a:bodyPr/>
        <a:lstStyle/>
        <a:p>
          <a:r>
            <a:rPr lang="ky-KG" sz="2000" dirty="0" smtClean="0">
              <a:solidFill>
                <a:schemeClr val="tx2">
                  <a:lumMod val="10000"/>
                </a:schemeClr>
              </a:solidFill>
              <a:latin typeface="Times New Roman" panose="02020603050405020304" pitchFamily="18" charset="0"/>
              <a:cs typeface="Times New Roman" panose="02020603050405020304" pitchFamily="18" charset="0"/>
            </a:rPr>
            <a:t>Физикалык жана психологиялык жактан бекем болуу</a:t>
          </a:r>
          <a:endParaRPr lang="ru-RU" sz="2000" dirty="0">
            <a:solidFill>
              <a:schemeClr val="tx2">
                <a:lumMod val="10000"/>
              </a:schemeClr>
            </a:solidFill>
            <a:latin typeface="Times New Roman" panose="02020603050405020304" pitchFamily="18" charset="0"/>
            <a:cs typeface="Times New Roman" panose="02020603050405020304" pitchFamily="18" charset="0"/>
          </a:endParaRPr>
        </a:p>
      </dgm:t>
    </dgm:pt>
    <dgm:pt modelId="{B06C9CDD-2BC8-4FEC-91E8-68B673D7A442}" type="parTrans" cxnId="{441ED27B-2655-464B-981E-F0C46FD8B46B}">
      <dgm:prSet/>
      <dgm:spPr/>
      <dgm:t>
        <a:bodyPr/>
        <a:lstStyle/>
        <a:p>
          <a:endParaRPr lang="ru-RU"/>
        </a:p>
      </dgm:t>
    </dgm:pt>
    <dgm:pt modelId="{EEDB6019-39D0-4BC2-9D18-7298D72B0DA4}" type="sibTrans" cxnId="{441ED27B-2655-464B-981E-F0C46FD8B46B}">
      <dgm:prSet/>
      <dgm:spPr/>
      <dgm:t>
        <a:bodyPr/>
        <a:lstStyle/>
        <a:p>
          <a:endParaRPr lang="ru-RU"/>
        </a:p>
      </dgm:t>
    </dgm:pt>
    <dgm:pt modelId="{68C24978-D2FB-4765-82E5-526E15AC127D}">
      <dgm:prSet phldrT="[Текст]" custT="1"/>
      <dgm:spPr/>
      <dgm:t>
        <a:bodyPr/>
        <a:lstStyle/>
        <a:p>
          <a:r>
            <a:rPr lang="ky-KG" sz="2000" dirty="0" smtClean="0">
              <a:solidFill>
                <a:schemeClr val="tx2">
                  <a:lumMod val="10000"/>
                </a:schemeClr>
              </a:solidFill>
              <a:latin typeface="Times New Roman" panose="02020603050405020304" pitchFamily="18" charset="0"/>
              <a:cs typeface="Times New Roman" panose="02020603050405020304" pitchFamily="18" charset="0"/>
            </a:rPr>
            <a:t>Айланаңды жакшы адамдар менен курчоо</a:t>
          </a:r>
          <a:endParaRPr lang="ru-RU" sz="2000" dirty="0">
            <a:solidFill>
              <a:schemeClr val="tx2">
                <a:lumMod val="10000"/>
              </a:schemeClr>
            </a:solidFill>
            <a:latin typeface="Times New Roman" panose="02020603050405020304" pitchFamily="18" charset="0"/>
            <a:cs typeface="Times New Roman" panose="02020603050405020304" pitchFamily="18" charset="0"/>
          </a:endParaRPr>
        </a:p>
      </dgm:t>
    </dgm:pt>
    <dgm:pt modelId="{E4F496C4-DCF5-4A4B-A5FE-F928248CDF5F}" type="parTrans" cxnId="{8123E746-77EE-4E5C-95B0-9C8DEE4DFA8A}">
      <dgm:prSet/>
      <dgm:spPr/>
      <dgm:t>
        <a:bodyPr/>
        <a:lstStyle/>
        <a:p>
          <a:endParaRPr lang="ru-RU"/>
        </a:p>
      </dgm:t>
    </dgm:pt>
    <dgm:pt modelId="{4133DDD2-ED67-4BC1-A591-E9C619538A5D}" type="sibTrans" cxnId="{8123E746-77EE-4E5C-95B0-9C8DEE4DFA8A}">
      <dgm:prSet/>
      <dgm:spPr/>
      <dgm:t>
        <a:bodyPr/>
        <a:lstStyle/>
        <a:p>
          <a:endParaRPr lang="ru-RU"/>
        </a:p>
      </dgm:t>
    </dgm:pt>
    <dgm:pt modelId="{F2755FEA-B70B-40E6-A585-69D1A63FBA74}" type="pres">
      <dgm:prSet presAssocID="{33AD72B9-7688-4431-8928-339694F90161}" presName="cycle" presStyleCnt="0">
        <dgm:presLayoutVars>
          <dgm:dir/>
          <dgm:resizeHandles val="exact"/>
        </dgm:presLayoutVars>
      </dgm:prSet>
      <dgm:spPr/>
      <dgm:t>
        <a:bodyPr/>
        <a:lstStyle/>
        <a:p>
          <a:endParaRPr lang="ru-RU"/>
        </a:p>
      </dgm:t>
    </dgm:pt>
    <dgm:pt modelId="{1E0D13FC-CDB4-4513-974D-73A473779034}" type="pres">
      <dgm:prSet presAssocID="{F7F76B20-4CA7-4B6E-85CA-31E9115F39C4}" presName="node" presStyleLbl="node1" presStyleIdx="0" presStyleCnt="4" custScaleX="121234" custRadScaleRad="115853" custRadScaleInc="1654">
        <dgm:presLayoutVars>
          <dgm:bulletEnabled val="1"/>
        </dgm:presLayoutVars>
      </dgm:prSet>
      <dgm:spPr/>
      <dgm:t>
        <a:bodyPr/>
        <a:lstStyle/>
        <a:p>
          <a:endParaRPr lang="ru-RU"/>
        </a:p>
      </dgm:t>
    </dgm:pt>
    <dgm:pt modelId="{C4BCCA98-EF4C-4441-8B12-870A7CA19756}" type="pres">
      <dgm:prSet presAssocID="{F7F76B20-4CA7-4B6E-85CA-31E9115F39C4}" presName="spNode" presStyleCnt="0"/>
      <dgm:spPr/>
    </dgm:pt>
    <dgm:pt modelId="{B415C3C4-D0B3-4643-BAF0-4BCA4FC835AE}" type="pres">
      <dgm:prSet presAssocID="{102B3499-2F2A-435B-B01C-56A70D8B3633}" presName="sibTrans" presStyleLbl="sibTrans1D1" presStyleIdx="0" presStyleCnt="4"/>
      <dgm:spPr/>
      <dgm:t>
        <a:bodyPr/>
        <a:lstStyle/>
        <a:p>
          <a:endParaRPr lang="ru-RU"/>
        </a:p>
      </dgm:t>
    </dgm:pt>
    <dgm:pt modelId="{372D568E-EDF0-470D-8AA7-84BE54640485}" type="pres">
      <dgm:prSet presAssocID="{8BE5B219-2B73-4332-8269-AFB0D951D286}" presName="node" presStyleLbl="node1" presStyleIdx="1" presStyleCnt="4" custScaleX="98347" custScaleY="107297" custRadScaleRad="131108" custRadScaleInc="3818">
        <dgm:presLayoutVars>
          <dgm:bulletEnabled val="1"/>
        </dgm:presLayoutVars>
      </dgm:prSet>
      <dgm:spPr/>
      <dgm:t>
        <a:bodyPr/>
        <a:lstStyle/>
        <a:p>
          <a:endParaRPr lang="ru-RU"/>
        </a:p>
      </dgm:t>
    </dgm:pt>
    <dgm:pt modelId="{A41485E1-BEE3-4EFC-8625-EBEE9D5646F0}" type="pres">
      <dgm:prSet presAssocID="{8BE5B219-2B73-4332-8269-AFB0D951D286}" presName="spNode" presStyleCnt="0"/>
      <dgm:spPr/>
    </dgm:pt>
    <dgm:pt modelId="{7BDB0792-DA72-4C6C-BCA4-ABE67F34AB73}" type="pres">
      <dgm:prSet presAssocID="{4F101A05-4254-4870-8925-82ADCD817683}" presName="sibTrans" presStyleLbl="sibTrans1D1" presStyleIdx="1" presStyleCnt="4"/>
      <dgm:spPr/>
      <dgm:t>
        <a:bodyPr/>
        <a:lstStyle/>
        <a:p>
          <a:endParaRPr lang="ru-RU"/>
        </a:p>
      </dgm:t>
    </dgm:pt>
    <dgm:pt modelId="{6AD3005F-119B-4890-A2E6-E70C71CB53E2}" type="pres">
      <dgm:prSet presAssocID="{A1153E27-8468-4BC2-A967-CAAA46321AB1}" presName="node" presStyleLbl="node1" presStyleIdx="2" presStyleCnt="4" custRadScaleRad="95916" custRadScaleInc="17776">
        <dgm:presLayoutVars>
          <dgm:bulletEnabled val="1"/>
        </dgm:presLayoutVars>
      </dgm:prSet>
      <dgm:spPr/>
      <dgm:t>
        <a:bodyPr/>
        <a:lstStyle/>
        <a:p>
          <a:endParaRPr lang="ru-RU"/>
        </a:p>
      </dgm:t>
    </dgm:pt>
    <dgm:pt modelId="{5CECC75B-FDA3-40EC-A9B6-C213DF32ED5E}" type="pres">
      <dgm:prSet presAssocID="{A1153E27-8468-4BC2-A967-CAAA46321AB1}" presName="spNode" presStyleCnt="0"/>
      <dgm:spPr/>
    </dgm:pt>
    <dgm:pt modelId="{2F7D6C6E-37BE-424B-BEA2-E173491AC85D}" type="pres">
      <dgm:prSet presAssocID="{EEDB6019-39D0-4BC2-9D18-7298D72B0DA4}" presName="sibTrans" presStyleLbl="sibTrans1D1" presStyleIdx="2" presStyleCnt="4"/>
      <dgm:spPr/>
      <dgm:t>
        <a:bodyPr/>
        <a:lstStyle/>
        <a:p>
          <a:endParaRPr lang="ru-RU"/>
        </a:p>
      </dgm:t>
    </dgm:pt>
    <dgm:pt modelId="{63A73D58-23D2-4A3E-9894-75469420E488}" type="pres">
      <dgm:prSet presAssocID="{68C24978-D2FB-4765-82E5-526E15AC127D}" presName="node" presStyleLbl="node1" presStyleIdx="3" presStyleCnt="4" custRadScaleRad="139705" custRadScaleInc="3649">
        <dgm:presLayoutVars>
          <dgm:bulletEnabled val="1"/>
        </dgm:presLayoutVars>
      </dgm:prSet>
      <dgm:spPr/>
      <dgm:t>
        <a:bodyPr/>
        <a:lstStyle/>
        <a:p>
          <a:endParaRPr lang="ru-RU"/>
        </a:p>
      </dgm:t>
    </dgm:pt>
    <dgm:pt modelId="{F0BF9867-D5FC-468D-AB78-F7AA6DFF4504}" type="pres">
      <dgm:prSet presAssocID="{68C24978-D2FB-4765-82E5-526E15AC127D}" presName="spNode" presStyleCnt="0"/>
      <dgm:spPr/>
    </dgm:pt>
    <dgm:pt modelId="{DE3A5B79-5744-48BF-B939-2BD565D326C2}" type="pres">
      <dgm:prSet presAssocID="{4133DDD2-ED67-4BC1-A591-E9C619538A5D}" presName="sibTrans" presStyleLbl="sibTrans1D1" presStyleIdx="3" presStyleCnt="4"/>
      <dgm:spPr/>
      <dgm:t>
        <a:bodyPr/>
        <a:lstStyle/>
        <a:p>
          <a:endParaRPr lang="ru-RU"/>
        </a:p>
      </dgm:t>
    </dgm:pt>
  </dgm:ptLst>
  <dgm:cxnLst>
    <dgm:cxn modelId="{4C73DAF0-4C9C-4AA4-A509-C8842FB7B114}" srcId="{33AD72B9-7688-4431-8928-339694F90161}" destId="{8BE5B219-2B73-4332-8269-AFB0D951D286}" srcOrd="1" destOrd="0" parTransId="{37D088AD-E7EB-47A1-A1EF-D96046D227DC}" sibTransId="{4F101A05-4254-4870-8925-82ADCD817683}"/>
    <dgm:cxn modelId="{8123E746-77EE-4E5C-95B0-9C8DEE4DFA8A}" srcId="{33AD72B9-7688-4431-8928-339694F90161}" destId="{68C24978-D2FB-4765-82E5-526E15AC127D}" srcOrd="3" destOrd="0" parTransId="{E4F496C4-DCF5-4A4B-A5FE-F928248CDF5F}" sibTransId="{4133DDD2-ED67-4BC1-A591-E9C619538A5D}"/>
    <dgm:cxn modelId="{441ED27B-2655-464B-981E-F0C46FD8B46B}" srcId="{33AD72B9-7688-4431-8928-339694F90161}" destId="{A1153E27-8468-4BC2-A967-CAAA46321AB1}" srcOrd="2" destOrd="0" parTransId="{B06C9CDD-2BC8-4FEC-91E8-68B673D7A442}" sibTransId="{EEDB6019-39D0-4BC2-9D18-7298D72B0DA4}"/>
    <dgm:cxn modelId="{763AD371-5A70-40C2-AD14-42107763E1FA}" srcId="{33AD72B9-7688-4431-8928-339694F90161}" destId="{F7F76B20-4CA7-4B6E-85CA-31E9115F39C4}" srcOrd="0" destOrd="0" parTransId="{55B4104B-9BF8-4A6D-8F58-6A96886DDC81}" sibTransId="{102B3499-2F2A-435B-B01C-56A70D8B3633}"/>
    <dgm:cxn modelId="{9CEA660E-5457-4EDC-A246-7D93C0FD71D8}" type="presOf" srcId="{33AD72B9-7688-4431-8928-339694F90161}" destId="{F2755FEA-B70B-40E6-A585-69D1A63FBA74}" srcOrd="0" destOrd="0" presId="urn:microsoft.com/office/officeart/2005/8/layout/cycle5"/>
    <dgm:cxn modelId="{7A38C4AF-9703-4375-B4CC-E79478DBE4DC}" type="presOf" srcId="{4F101A05-4254-4870-8925-82ADCD817683}" destId="{7BDB0792-DA72-4C6C-BCA4-ABE67F34AB73}" srcOrd="0" destOrd="0" presId="urn:microsoft.com/office/officeart/2005/8/layout/cycle5"/>
    <dgm:cxn modelId="{0752B0C0-84AA-4DF0-B09C-101F95590749}" type="presOf" srcId="{8BE5B219-2B73-4332-8269-AFB0D951D286}" destId="{372D568E-EDF0-470D-8AA7-84BE54640485}" srcOrd="0" destOrd="0" presId="urn:microsoft.com/office/officeart/2005/8/layout/cycle5"/>
    <dgm:cxn modelId="{34FBAE58-0251-4CF1-B11D-2B38A58A57A3}" type="presOf" srcId="{102B3499-2F2A-435B-B01C-56A70D8B3633}" destId="{B415C3C4-D0B3-4643-BAF0-4BCA4FC835AE}" srcOrd="0" destOrd="0" presId="urn:microsoft.com/office/officeart/2005/8/layout/cycle5"/>
    <dgm:cxn modelId="{EA52F5AA-A397-4C72-A13C-B12E137A6AE5}" type="presOf" srcId="{EEDB6019-39D0-4BC2-9D18-7298D72B0DA4}" destId="{2F7D6C6E-37BE-424B-BEA2-E173491AC85D}" srcOrd="0" destOrd="0" presId="urn:microsoft.com/office/officeart/2005/8/layout/cycle5"/>
    <dgm:cxn modelId="{054E32F6-1FBD-40A1-B53F-DD2D39EF9BEC}" type="presOf" srcId="{A1153E27-8468-4BC2-A967-CAAA46321AB1}" destId="{6AD3005F-119B-4890-A2E6-E70C71CB53E2}" srcOrd="0" destOrd="0" presId="urn:microsoft.com/office/officeart/2005/8/layout/cycle5"/>
    <dgm:cxn modelId="{5D676180-E2D4-49A5-A497-338D64D742AC}" type="presOf" srcId="{68C24978-D2FB-4765-82E5-526E15AC127D}" destId="{63A73D58-23D2-4A3E-9894-75469420E488}" srcOrd="0" destOrd="0" presId="urn:microsoft.com/office/officeart/2005/8/layout/cycle5"/>
    <dgm:cxn modelId="{3864758E-DFB0-4F6E-A720-0880D73B122E}" type="presOf" srcId="{4133DDD2-ED67-4BC1-A591-E9C619538A5D}" destId="{DE3A5B79-5744-48BF-B939-2BD565D326C2}" srcOrd="0" destOrd="0" presId="urn:microsoft.com/office/officeart/2005/8/layout/cycle5"/>
    <dgm:cxn modelId="{16AB7B24-B591-48AC-BADC-8F3E7C7DA214}" type="presOf" srcId="{F7F76B20-4CA7-4B6E-85CA-31E9115F39C4}" destId="{1E0D13FC-CDB4-4513-974D-73A473779034}" srcOrd="0" destOrd="0" presId="urn:microsoft.com/office/officeart/2005/8/layout/cycle5"/>
    <dgm:cxn modelId="{CE0C2B29-9EB0-44AE-9C03-5C339D046CB2}" type="presParOf" srcId="{F2755FEA-B70B-40E6-A585-69D1A63FBA74}" destId="{1E0D13FC-CDB4-4513-974D-73A473779034}" srcOrd="0" destOrd="0" presId="urn:microsoft.com/office/officeart/2005/8/layout/cycle5"/>
    <dgm:cxn modelId="{3558705A-977A-4ED5-ACEF-4EDABE2E00AF}" type="presParOf" srcId="{F2755FEA-B70B-40E6-A585-69D1A63FBA74}" destId="{C4BCCA98-EF4C-4441-8B12-870A7CA19756}" srcOrd="1" destOrd="0" presId="urn:microsoft.com/office/officeart/2005/8/layout/cycle5"/>
    <dgm:cxn modelId="{984DC81C-6AA8-4F07-B42A-DC6B307DB5B4}" type="presParOf" srcId="{F2755FEA-B70B-40E6-A585-69D1A63FBA74}" destId="{B415C3C4-D0B3-4643-BAF0-4BCA4FC835AE}" srcOrd="2" destOrd="0" presId="urn:microsoft.com/office/officeart/2005/8/layout/cycle5"/>
    <dgm:cxn modelId="{1996DDAB-7512-4922-A3C5-2370937EAC29}" type="presParOf" srcId="{F2755FEA-B70B-40E6-A585-69D1A63FBA74}" destId="{372D568E-EDF0-470D-8AA7-84BE54640485}" srcOrd="3" destOrd="0" presId="urn:microsoft.com/office/officeart/2005/8/layout/cycle5"/>
    <dgm:cxn modelId="{456A7633-F79A-4483-BEBB-0F8A6B63A717}" type="presParOf" srcId="{F2755FEA-B70B-40E6-A585-69D1A63FBA74}" destId="{A41485E1-BEE3-4EFC-8625-EBEE9D5646F0}" srcOrd="4" destOrd="0" presId="urn:microsoft.com/office/officeart/2005/8/layout/cycle5"/>
    <dgm:cxn modelId="{AE560383-F536-424E-BF54-40F5B651185D}" type="presParOf" srcId="{F2755FEA-B70B-40E6-A585-69D1A63FBA74}" destId="{7BDB0792-DA72-4C6C-BCA4-ABE67F34AB73}" srcOrd="5" destOrd="0" presId="urn:microsoft.com/office/officeart/2005/8/layout/cycle5"/>
    <dgm:cxn modelId="{A0F8EE4A-4B94-4396-B80C-64F3B2D38100}" type="presParOf" srcId="{F2755FEA-B70B-40E6-A585-69D1A63FBA74}" destId="{6AD3005F-119B-4890-A2E6-E70C71CB53E2}" srcOrd="6" destOrd="0" presId="urn:microsoft.com/office/officeart/2005/8/layout/cycle5"/>
    <dgm:cxn modelId="{FD7C47D9-5D46-4FF8-98C7-286D22D0B9E2}" type="presParOf" srcId="{F2755FEA-B70B-40E6-A585-69D1A63FBA74}" destId="{5CECC75B-FDA3-40EC-A9B6-C213DF32ED5E}" srcOrd="7" destOrd="0" presId="urn:microsoft.com/office/officeart/2005/8/layout/cycle5"/>
    <dgm:cxn modelId="{298932EA-D621-4D54-8690-7669AF4EAB43}" type="presParOf" srcId="{F2755FEA-B70B-40E6-A585-69D1A63FBA74}" destId="{2F7D6C6E-37BE-424B-BEA2-E173491AC85D}" srcOrd="8" destOrd="0" presId="urn:microsoft.com/office/officeart/2005/8/layout/cycle5"/>
    <dgm:cxn modelId="{C81C9F01-0E78-4C6B-8910-5B914A566150}" type="presParOf" srcId="{F2755FEA-B70B-40E6-A585-69D1A63FBA74}" destId="{63A73D58-23D2-4A3E-9894-75469420E488}" srcOrd="9" destOrd="0" presId="urn:microsoft.com/office/officeart/2005/8/layout/cycle5"/>
    <dgm:cxn modelId="{111A0D28-042F-429B-8F6E-03350751F7DF}" type="presParOf" srcId="{F2755FEA-B70B-40E6-A585-69D1A63FBA74}" destId="{F0BF9867-D5FC-468D-AB78-F7AA6DFF4504}" srcOrd="10" destOrd="0" presId="urn:microsoft.com/office/officeart/2005/8/layout/cycle5"/>
    <dgm:cxn modelId="{DD40ABDA-5190-47CA-8631-460D982B4D9B}" type="presParOf" srcId="{F2755FEA-B70B-40E6-A585-69D1A63FBA74}" destId="{DE3A5B79-5744-48BF-B939-2BD565D326C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D13FC-CDB4-4513-974D-73A473779034}">
      <dsp:nvSpPr>
        <dsp:cNvPr id="0" name=""/>
        <dsp:cNvSpPr/>
      </dsp:nvSpPr>
      <dsp:spPr>
        <a:xfrm>
          <a:off x="2918869" y="0"/>
          <a:ext cx="2347999" cy="1258887"/>
        </a:xfrm>
        <a:prstGeom prst="roundRect">
          <a:avLst/>
        </a:prstGeom>
        <a:solidFill>
          <a:schemeClr val="accen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y-KG" sz="2800" kern="1200" dirty="0" smtClean="0">
              <a:solidFill>
                <a:schemeClr val="tx2">
                  <a:lumMod val="10000"/>
                </a:schemeClr>
              </a:solidFill>
              <a:latin typeface="Times New Roman" panose="02020603050405020304" pitchFamily="18" charset="0"/>
              <a:cs typeface="Times New Roman" panose="02020603050405020304" pitchFamily="18" charset="0"/>
            </a:rPr>
            <a:t>Сүйгѳн кесибинди тандоо</a:t>
          </a:r>
          <a:endParaRPr lang="ru-RU" sz="28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a:off x="2980323" y="61454"/>
        <a:ext cx="2225091" cy="1135979"/>
      </dsp:txXfrm>
    </dsp:sp>
    <dsp:sp modelId="{B415C3C4-D0B3-4643-BAF0-4BCA4FC835AE}">
      <dsp:nvSpPr>
        <dsp:cNvPr id="0" name=""/>
        <dsp:cNvSpPr/>
      </dsp:nvSpPr>
      <dsp:spPr>
        <a:xfrm>
          <a:off x="2803693" y="971115"/>
          <a:ext cx="4159314" cy="4159314"/>
        </a:xfrm>
        <a:custGeom>
          <a:avLst/>
          <a:gdLst/>
          <a:ahLst/>
          <a:cxnLst/>
          <a:rect l="0" t="0" r="0" b="0"/>
          <a:pathLst>
            <a:path>
              <a:moveTo>
                <a:pt x="2812709" y="133479"/>
              </a:moveTo>
              <a:arcTo wR="2079657" hR="2079657" stAng="17438371" swAng="19070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72D568E-EDF0-470D-8AA7-84BE54640485}">
      <dsp:nvSpPr>
        <dsp:cNvPr id="0" name=""/>
        <dsp:cNvSpPr/>
      </dsp:nvSpPr>
      <dsp:spPr>
        <a:xfrm>
          <a:off x="5845687" y="2088463"/>
          <a:ext cx="1904735" cy="13507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y-KG" sz="2000" kern="1200" dirty="0" smtClean="0">
              <a:solidFill>
                <a:schemeClr val="tx2">
                  <a:lumMod val="10000"/>
                </a:schemeClr>
              </a:solidFill>
              <a:latin typeface="Times New Roman" panose="02020603050405020304" pitchFamily="18" charset="0"/>
              <a:cs typeface="Times New Roman" panose="02020603050405020304" pitchFamily="18" charset="0"/>
            </a:rPr>
            <a:t>Алдыга максат коюу жана артка кайтпоо</a:t>
          </a:r>
          <a:endParaRPr lang="ru-RU" sz="20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a:off x="5911625" y="2154401"/>
        <a:ext cx="1772859" cy="1218872"/>
      </dsp:txXfrm>
    </dsp:sp>
    <dsp:sp modelId="{7BDB0792-DA72-4C6C-BCA4-ABE67F34AB73}">
      <dsp:nvSpPr>
        <dsp:cNvPr id="0" name=""/>
        <dsp:cNvSpPr/>
      </dsp:nvSpPr>
      <dsp:spPr>
        <a:xfrm>
          <a:off x="2782442" y="384659"/>
          <a:ext cx="4159314" cy="4159314"/>
        </a:xfrm>
        <a:custGeom>
          <a:avLst/>
          <a:gdLst/>
          <a:ahLst/>
          <a:cxnLst/>
          <a:rect l="0" t="0" r="0" b="0"/>
          <a:pathLst>
            <a:path>
              <a:moveTo>
                <a:pt x="3677423" y="3410866"/>
              </a:moveTo>
              <a:arcTo wR="2079657" hR="2079657" stAng="2388001" swAng="23130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AD3005F-119B-4890-A2E6-E70C71CB53E2}">
      <dsp:nvSpPr>
        <dsp:cNvPr id="0" name=""/>
        <dsp:cNvSpPr/>
      </dsp:nvSpPr>
      <dsp:spPr>
        <a:xfrm>
          <a:off x="2918237" y="4065979"/>
          <a:ext cx="1936750" cy="1258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y-KG" sz="2000" kern="1200" dirty="0" smtClean="0">
              <a:solidFill>
                <a:schemeClr val="tx2">
                  <a:lumMod val="10000"/>
                </a:schemeClr>
              </a:solidFill>
              <a:latin typeface="Times New Roman" panose="02020603050405020304" pitchFamily="18" charset="0"/>
              <a:cs typeface="Times New Roman" panose="02020603050405020304" pitchFamily="18" charset="0"/>
            </a:rPr>
            <a:t>Физикалык жана психологиялык жактан бекем болуу</a:t>
          </a:r>
          <a:endParaRPr lang="ru-RU" sz="20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a:off x="2979691" y="4127433"/>
        <a:ext cx="1813842" cy="1135979"/>
      </dsp:txXfrm>
    </dsp:sp>
    <dsp:sp modelId="{2F7D6C6E-37BE-424B-BEA2-E173491AC85D}">
      <dsp:nvSpPr>
        <dsp:cNvPr id="0" name=""/>
        <dsp:cNvSpPr/>
      </dsp:nvSpPr>
      <dsp:spPr>
        <a:xfrm>
          <a:off x="954773" y="180457"/>
          <a:ext cx="4159314" cy="4159314"/>
        </a:xfrm>
        <a:custGeom>
          <a:avLst/>
          <a:gdLst/>
          <a:ahLst/>
          <a:cxnLst/>
          <a:rect l="0" t="0" r="0" b="0"/>
          <a:pathLst>
            <a:path>
              <a:moveTo>
                <a:pt x="1569648" y="4095808"/>
              </a:moveTo>
              <a:arcTo wR="2079657" hR="2079657" stAng="6251749" swAng="212041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A73D58-23D2-4A3E-9894-75469420E488}">
      <dsp:nvSpPr>
        <dsp:cNvPr id="0" name=""/>
        <dsp:cNvSpPr/>
      </dsp:nvSpPr>
      <dsp:spPr>
        <a:xfrm>
          <a:off x="198773" y="2024382"/>
          <a:ext cx="1936750" cy="1258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y-KG" sz="2000" kern="1200" dirty="0" smtClean="0">
              <a:solidFill>
                <a:schemeClr val="tx2">
                  <a:lumMod val="10000"/>
                </a:schemeClr>
              </a:solidFill>
              <a:latin typeface="Times New Roman" panose="02020603050405020304" pitchFamily="18" charset="0"/>
              <a:cs typeface="Times New Roman" panose="02020603050405020304" pitchFamily="18" charset="0"/>
            </a:rPr>
            <a:t>Айланаңды жакшы адамдар менен курчоо</a:t>
          </a:r>
          <a:endParaRPr lang="ru-RU" sz="20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a:off x="260227" y="2085836"/>
        <a:ext cx="1813842" cy="1135979"/>
      </dsp:txXfrm>
    </dsp:sp>
    <dsp:sp modelId="{DE3A5B79-5744-48BF-B939-2BD565D326C2}">
      <dsp:nvSpPr>
        <dsp:cNvPr id="0" name=""/>
        <dsp:cNvSpPr/>
      </dsp:nvSpPr>
      <dsp:spPr>
        <a:xfrm>
          <a:off x="976092" y="973738"/>
          <a:ext cx="4159314" cy="4159314"/>
        </a:xfrm>
        <a:custGeom>
          <a:avLst/>
          <a:gdLst/>
          <a:ahLst/>
          <a:cxnLst/>
          <a:rect l="0" t="0" r="0" b="0"/>
          <a:pathLst>
            <a:path>
              <a:moveTo>
                <a:pt x="498661" y="728573"/>
              </a:moveTo>
              <a:arcTo wR="2079657" hR="2079657" stAng="13230988" swAng="20909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6B9CB-65B3-46F7-A33D-2A0804858AFA}" type="datetimeFigureOut">
              <a:rPr lang="ru-RU" smtClean="0"/>
              <a:t>23.12.2021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4F584-9EB1-492D-8C4D-10BAA33DF5E3}" type="slidenum">
              <a:rPr lang="ru-RU" smtClean="0"/>
              <a:t>‹#›</a:t>
            </a:fld>
            <a:endParaRPr lang="ru-RU"/>
          </a:p>
        </p:txBody>
      </p:sp>
    </p:spTree>
    <p:extLst>
      <p:ext uri="{BB962C8B-B14F-4D97-AF65-F5344CB8AC3E}">
        <p14:creationId xmlns:p14="http://schemas.microsoft.com/office/powerpoint/2010/main" val="218448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53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9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32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6F565D-F99C-4FE8-A4B4-60D912EAEBAA}"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107827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6F565D-F99C-4FE8-A4B4-60D912EAEBAA}"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386574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6F565D-F99C-4FE8-A4B4-60D912EAEBAA}"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42185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2515267" y="2186600"/>
            <a:ext cx="7161600" cy="228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8000">
                <a:solidFill>
                  <a:schemeClr val="lt1"/>
                </a:solidFill>
              </a:defRPr>
            </a:lvl1pPr>
            <a:lvl2pPr lvl="1" algn="ctr" rtl="0">
              <a:lnSpc>
                <a:spcPct val="80000"/>
              </a:lnSpc>
              <a:spcBef>
                <a:spcPts val="0"/>
              </a:spcBef>
              <a:spcAft>
                <a:spcPts val="0"/>
              </a:spcAft>
              <a:buClr>
                <a:schemeClr val="lt1"/>
              </a:buClr>
              <a:buSzPts val="6000"/>
              <a:buNone/>
              <a:defRPr sz="8000">
                <a:solidFill>
                  <a:schemeClr val="lt1"/>
                </a:solidFill>
              </a:defRPr>
            </a:lvl2pPr>
            <a:lvl3pPr lvl="2" algn="ctr" rtl="0">
              <a:lnSpc>
                <a:spcPct val="80000"/>
              </a:lnSpc>
              <a:spcBef>
                <a:spcPts val="0"/>
              </a:spcBef>
              <a:spcAft>
                <a:spcPts val="0"/>
              </a:spcAft>
              <a:buClr>
                <a:schemeClr val="lt1"/>
              </a:buClr>
              <a:buSzPts val="6000"/>
              <a:buNone/>
              <a:defRPr sz="8000">
                <a:solidFill>
                  <a:schemeClr val="lt1"/>
                </a:solidFill>
              </a:defRPr>
            </a:lvl3pPr>
            <a:lvl4pPr lvl="3" algn="ctr" rtl="0">
              <a:lnSpc>
                <a:spcPct val="80000"/>
              </a:lnSpc>
              <a:spcBef>
                <a:spcPts val="0"/>
              </a:spcBef>
              <a:spcAft>
                <a:spcPts val="0"/>
              </a:spcAft>
              <a:buClr>
                <a:schemeClr val="lt1"/>
              </a:buClr>
              <a:buSzPts val="6000"/>
              <a:buNone/>
              <a:defRPr sz="8000">
                <a:solidFill>
                  <a:schemeClr val="lt1"/>
                </a:solidFill>
              </a:defRPr>
            </a:lvl4pPr>
            <a:lvl5pPr lvl="4" algn="ctr" rtl="0">
              <a:lnSpc>
                <a:spcPct val="80000"/>
              </a:lnSpc>
              <a:spcBef>
                <a:spcPts val="0"/>
              </a:spcBef>
              <a:spcAft>
                <a:spcPts val="0"/>
              </a:spcAft>
              <a:buClr>
                <a:schemeClr val="lt1"/>
              </a:buClr>
              <a:buSzPts val="6000"/>
              <a:buNone/>
              <a:defRPr sz="8000">
                <a:solidFill>
                  <a:schemeClr val="lt1"/>
                </a:solidFill>
              </a:defRPr>
            </a:lvl5pPr>
            <a:lvl6pPr lvl="5" algn="ctr" rtl="0">
              <a:lnSpc>
                <a:spcPct val="80000"/>
              </a:lnSpc>
              <a:spcBef>
                <a:spcPts val="0"/>
              </a:spcBef>
              <a:spcAft>
                <a:spcPts val="0"/>
              </a:spcAft>
              <a:buClr>
                <a:schemeClr val="lt1"/>
              </a:buClr>
              <a:buSzPts val="6000"/>
              <a:buNone/>
              <a:defRPr sz="8000">
                <a:solidFill>
                  <a:schemeClr val="lt1"/>
                </a:solidFill>
              </a:defRPr>
            </a:lvl6pPr>
            <a:lvl7pPr lvl="6" algn="ctr" rtl="0">
              <a:lnSpc>
                <a:spcPct val="80000"/>
              </a:lnSpc>
              <a:spcBef>
                <a:spcPts val="0"/>
              </a:spcBef>
              <a:spcAft>
                <a:spcPts val="0"/>
              </a:spcAft>
              <a:buClr>
                <a:schemeClr val="lt1"/>
              </a:buClr>
              <a:buSzPts val="6000"/>
              <a:buNone/>
              <a:defRPr sz="8000">
                <a:solidFill>
                  <a:schemeClr val="lt1"/>
                </a:solidFill>
              </a:defRPr>
            </a:lvl7pPr>
            <a:lvl8pPr lvl="7" algn="ctr" rtl="0">
              <a:lnSpc>
                <a:spcPct val="80000"/>
              </a:lnSpc>
              <a:spcBef>
                <a:spcPts val="0"/>
              </a:spcBef>
              <a:spcAft>
                <a:spcPts val="0"/>
              </a:spcAft>
              <a:buClr>
                <a:schemeClr val="lt1"/>
              </a:buClr>
              <a:buSzPts val="6000"/>
              <a:buNone/>
              <a:defRPr sz="8000">
                <a:solidFill>
                  <a:schemeClr val="lt1"/>
                </a:solidFill>
              </a:defRPr>
            </a:lvl8pPr>
            <a:lvl9pPr lvl="8" algn="ctr" rtl="0">
              <a:lnSpc>
                <a:spcPct val="80000"/>
              </a:lnSpc>
              <a:spcBef>
                <a:spcPts val="0"/>
              </a:spcBef>
              <a:spcAft>
                <a:spcPts val="0"/>
              </a:spcAft>
              <a:buClr>
                <a:schemeClr val="lt1"/>
              </a:buClr>
              <a:buSzPts val="6000"/>
              <a:buNone/>
              <a:defRPr sz="8000">
                <a:solidFill>
                  <a:schemeClr val="lt1"/>
                </a:solidFill>
              </a:defRPr>
            </a:lvl9pPr>
          </a:lstStyle>
          <a:p>
            <a:endParaRPr/>
          </a:p>
        </p:txBody>
      </p:sp>
      <p:grpSp>
        <p:nvGrpSpPr>
          <p:cNvPr id="22" name="Google Shape;22;p2"/>
          <p:cNvGrpSpPr/>
          <p:nvPr/>
        </p:nvGrpSpPr>
        <p:grpSpPr>
          <a:xfrm>
            <a:off x="-114000" y="-224871"/>
            <a:ext cx="12387125" cy="7235872"/>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3505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big pattern">
  <p:cSld name="Blank with big pattern">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5730167" y="6333133"/>
            <a:ext cx="731600"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
        <p:nvSpPr>
          <p:cNvPr id="628" name="Google Shape;628;p12"/>
          <p:cNvSpPr/>
          <p:nvPr/>
        </p:nvSpPr>
        <p:spPr>
          <a:xfrm>
            <a:off x="5169772" y="115909"/>
            <a:ext cx="666200" cy="939705"/>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29" name="Google Shape;629;p12"/>
          <p:cNvSpPr/>
          <p:nvPr/>
        </p:nvSpPr>
        <p:spPr>
          <a:xfrm>
            <a:off x="-98468" y="5780484"/>
            <a:ext cx="801688" cy="732713"/>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0" name="Google Shape;630;p12"/>
          <p:cNvSpPr/>
          <p:nvPr/>
        </p:nvSpPr>
        <p:spPr>
          <a:xfrm rot="2001982">
            <a:off x="181524" y="2955821"/>
            <a:ext cx="428632" cy="946355"/>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1" name="Google Shape;631;p12"/>
          <p:cNvSpPr/>
          <p:nvPr/>
        </p:nvSpPr>
        <p:spPr>
          <a:xfrm rot="-1974315">
            <a:off x="1431701" y="5443829"/>
            <a:ext cx="336495" cy="739064"/>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2" name="Google Shape;632;p12"/>
          <p:cNvSpPr/>
          <p:nvPr/>
        </p:nvSpPr>
        <p:spPr>
          <a:xfrm>
            <a:off x="5468001" y="6198907"/>
            <a:ext cx="502475" cy="339869"/>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3" name="Google Shape;633;p12"/>
          <p:cNvSpPr/>
          <p:nvPr/>
        </p:nvSpPr>
        <p:spPr>
          <a:xfrm>
            <a:off x="11436217" y="1268434"/>
            <a:ext cx="646993" cy="438732"/>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4" name="Google Shape;634;p12"/>
          <p:cNvSpPr/>
          <p:nvPr/>
        </p:nvSpPr>
        <p:spPr>
          <a:xfrm rot="3971375">
            <a:off x="4184775" y="6163756"/>
            <a:ext cx="483879" cy="891305"/>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5" name="Google Shape;635;p12"/>
          <p:cNvSpPr/>
          <p:nvPr/>
        </p:nvSpPr>
        <p:spPr>
          <a:xfrm rot="-3375824">
            <a:off x="11372540" y="5642352"/>
            <a:ext cx="830869" cy="22230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6" name="Google Shape;636;p12"/>
          <p:cNvSpPr/>
          <p:nvPr/>
        </p:nvSpPr>
        <p:spPr>
          <a:xfrm rot="3011666">
            <a:off x="4235316" y="578137"/>
            <a:ext cx="266400" cy="685264"/>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7" name="Google Shape;637;p12"/>
          <p:cNvSpPr/>
          <p:nvPr/>
        </p:nvSpPr>
        <p:spPr>
          <a:xfrm rot="2196195">
            <a:off x="8826934" y="49814"/>
            <a:ext cx="330668" cy="865527"/>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8" name="Google Shape;638;p12"/>
          <p:cNvSpPr/>
          <p:nvPr/>
        </p:nvSpPr>
        <p:spPr>
          <a:xfrm rot="9911830">
            <a:off x="7331232" y="6150833"/>
            <a:ext cx="451887" cy="431796"/>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39" name="Google Shape;639;p12"/>
          <p:cNvSpPr/>
          <p:nvPr/>
        </p:nvSpPr>
        <p:spPr>
          <a:xfrm>
            <a:off x="530353" y="162789"/>
            <a:ext cx="742696" cy="82643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0" name="Google Shape;640;p12"/>
          <p:cNvSpPr/>
          <p:nvPr/>
        </p:nvSpPr>
        <p:spPr>
          <a:xfrm>
            <a:off x="2180982" y="6020842"/>
            <a:ext cx="741783" cy="84187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1" name="Google Shape;641;p12"/>
          <p:cNvSpPr/>
          <p:nvPr/>
        </p:nvSpPr>
        <p:spPr>
          <a:xfrm rot="-982808">
            <a:off x="10489445" y="6137459"/>
            <a:ext cx="935991" cy="756924"/>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2" name="Google Shape;642;p12"/>
          <p:cNvSpPr/>
          <p:nvPr/>
        </p:nvSpPr>
        <p:spPr>
          <a:xfrm rot="1185294">
            <a:off x="6397801" y="5622535"/>
            <a:ext cx="821969" cy="895704"/>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3" name="Google Shape;643;p12"/>
          <p:cNvSpPr/>
          <p:nvPr/>
        </p:nvSpPr>
        <p:spPr>
          <a:xfrm>
            <a:off x="1273050" y="797936"/>
            <a:ext cx="772271" cy="869557"/>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4" name="Google Shape;644;p12"/>
          <p:cNvSpPr/>
          <p:nvPr/>
        </p:nvSpPr>
        <p:spPr>
          <a:xfrm>
            <a:off x="10578862" y="4069789"/>
            <a:ext cx="955087" cy="765184"/>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5" name="Google Shape;645;p12"/>
          <p:cNvSpPr/>
          <p:nvPr/>
        </p:nvSpPr>
        <p:spPr>
          <a:xfrm>
            <a:off x="11667516" y="2288195"/>
            <a:ext cx="605608" cy="541461"/>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6" name="Google Shape;646;p12"/>
          <p:cNvSpPr/>
          <p:nvPr/>
        </p:nvSpPr>
        <p:spPr>
          <a:xfrm rot="-2424156">
            <a:off x="2736681" y="-141756"/>
            <a:ext cx="498489" cy="657751"/>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47" name="Google Shape;647;p12"/>
          <p:cNvSpPr/>
          <p:nvPr/>
        </p:nvSpPr>
        <p:spPr>
          <a:xfrm>
            <a:off x="8152616" y="6087193"/>
            <a:ext cx="950485" cy="559089"/>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923122" y="2271174"/>
            <a:ext cx="877033" cy="514821"/>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651" name="Google Shape;651;p12"/>
          <p:cNvSpPr/>
          <p:nvPr/>
        </p:nvSpPr>
        <p:spPr>
          <a:xfrm rot="-1696692">
            <a:off x="10549380" y="2086988"/>
            <a:ext cx="1014029" cy="2672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52" name="Google Shape;652;p12"/>
          <p:cNvSpPr/>
          <p:nvPr/>
        </p:nvSpPr>
        <p:spPr>
          <a:xfrm>
            <a:off x="764714" y="3187209"/>
            <a:ext cx="886847" cy="696151"/>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653" name="Google Shape;653;p12"/>
          <p:cNvGrpSpPr/>
          <p:nvPr/>
        </p:nvGrpSpPr>
        <p:grpSpPr>
          <a:xfrm>
            <a:off x="324269" y="4557487"/>
            <a:ext cx="502555" cy="607580"/>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656" name="Google Shape;656;p12"/>
          <p:cNvSpPr/>
          <p:nvPr/>
        </p:nvSpPr>
        <p:spPr>
          <a:xfrm rot="-1109260">
            <a:off x="10575341" y="5225795"/>
            <a:ext cx="528951" cy="53635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57" name="Google Shape;657;p12"/>
          <p:cNvSpPr/>
          <p:nvPr/>
        </p:nvSpPr>
        <p:spPr>
          <a:xfrm>
            <a:off x="8973498" y="495126"/>
            <a:ext cx="604137" cy="68191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58" name="Google Shape;658;p12"/>
          <p:cNvSpPr/>
          <p:nvPr/>
        </p:nvSpPr>
        <p:spPr>
          <a:xfrm rot="1799564">
            <a:off x="9692911" y="6075485"/>
            <a:ext cx="468292" cy="586668"/>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59" name="Google Shape;659;p12"/>
          <p:cNvSpPr/>
          <p:nvPr/>
        </p:nvSpPr>
        <p:spPr>
          <a:xfrm>
            <a:off x="10764274" y="928553"/>
            <a:ext cx="386319" cy="608313"/>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0" name="Google Shape;660;p12"/>
          <p:cNvSpPr/>
          <p:nvPr/>
        </p:nvSpPr>
        <p:spPr>
          <a:xfrm>
            <a:off x="9796916" y="-107745"/>
            <a:ext cx="803864" cy="854828"/>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1" name="Google Shape;661;p12"/>
          <p:cNvSpPr/>
          <p:nvPr/>
        </p:nvSpPr>
        <p:spPr>
          <a:xfrm>
            <a:off x="6587505" y="129715"/>
            <a:ext cx="985039" cy="614020"/>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2" name="Google Shape;662;p12"/>
          <p:cNvSpPr/>
          <p:nvPr/>
        </p:nvSpPr>
        <p:spPr>
          <a:xfrm rot="-1245048">
            <a:off x="11076486" y="2697823"/>
            <a:ext cx="485225" cy="716235"/>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3" name="Google Shape;663;p12"/>
          <p:cNvSpPr/>
          <p:nvPr/>
        </p:nvSpPr>
        <p:spPr>
          <a:xfrm>
            <a:off x="187799" y="1865301"/>
            <a:ext cx="546884" cy="687576"/>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4" name="Google Shape;664;p12"/>
          <p:cNvSpPr/>
          <p:nvPr/>
        </p:nvSpPr>
        <p:spPr>
          <a:xfrm>
            <a:off x="3372967" y="5858335"/>
            <a:ext cx="607576" cy="576972"/>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5" name="Google Shape;665;p12"/>
          <p:cNvSpPr/>
          <p:nvPr/>
        </p:nvSpPr>
        <p:spPr>
          <a:xfrm>
            <a:off x="1032767" y="1790851"/>
            <a:ext cx="234195" cy="49736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6" name="Google Shape;666;p12"/>
          <p:cNvSpPr/>
          <p:nvPr/>
        </p:nvSpPr>
        <p:spPr>
          <a:xfrm>
            <a:off x="11329137" y="5140970"/>
            <a:ext cx="321049" cy="270733"/>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7" name="Google Shape;667;p12"/>
          <p:cNvSpPr/>
          <p:nvPr/>
        </p:nvSpPr>
        <p:spPr>
          <a:xfrm>
            <a:off x="10939143" y="320248"/>
            <a:ext cx="234512" cy="232971"/>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8" name="Google Shape;668;p12"/>
          <p:cNvSpPr/>
          <p:nvPr/>
        </p:nvSpPr>
        <p:spPr>
          <a:xfrm>
            <a:off x="11664669" y="4478053"/>
            <a:ext cx="314851" cy="306543"/>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69" name="Google Shape;669;p12"/>
          <p:cNvSpPr/>
          <p:nvPr/>
        </p:nvSpPr>
        <p:spPr>
          <a:xfrm rot="9304419">
            <a:off x="4901167" y="5832367"/>
            <a:ext cx="292247" cy="628957"/>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0" name="Google Shape;670;p12"/>
          <p:cNvSpPr/>
          <p:nvPr/>
        </p:nvSpPr>
        <p:spPr>
          <a:xfrm>
            <a:off x="4044939" y="274361"/>
            <a:ext cx="318195" cy="324740"/>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1" name="Google Shape;671;p12"/>
          <p:cNvSpPr/>
          <p:nvPr/>
        </p:nvSpPr>
        <p:spPr>
          <a:xfrm>
            <a:off x="11650200" y="585625"/>
            <a:ext cx="343808" cy="379784"/>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2" name="Google Shape;672;p12"/>
          <p:cNvSpPr/>
          <p:nvPr/>
        </p:nvSpPr>
        <p:spPr>
          <a:xfrm>
            <a:off x="1779009" y="195028"/>
            <a:ext cx="298004" cy="3208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3" name="Google Shape;673;p12"/>
          <p:cNvSpPr/>
          <p:nvPr/>
        </p:nvSpPr>
        <p:spPr>
          <a:xfrm>
            <a:off x="10077943" y="5308019"/>
            <a:ext cx="272511" cy="371888"/>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4" name="Google Shape;674;p12"/>
          <p:cNvSpPr/>
          <p:nvPr/>
        </p:nvSpPr>
        <p:spPr>
          <a:xfrm>
            <a:off x="703245" y="4067929"/>
            <a:ext cx="205911" cy="363715"/>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5" name="Google Shape;675;p12"/>
          <p:cNvSpPr/>
          <p:nvPr/>
        </p:nvSpPr>
        <p:spPr>
          <a:xfrm>
            <a:off x="11672883" y="3696237"/>
            <a:ext cx="298429" cy="41064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6" name="Google Shape;676;p12"/>
          <p:cNvSpPr/>
          <p:nvPr/>
        </p:nvSpPr>
        <p:spPr>
          <a:xfrm>
            <a:off x="187804" y="1115213"/>
            <a:ext cx="298737" cy="387044"/>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677" name="Google Shape;677;p12"/>
          <p:cNvGrpSpPr/>
          <p:nvPr/>
        </p:nvGrpSpPr>
        <p:grpSpPr>
          <a:xfrm>
            <a:off x="9289560" y="5569275"/>
            <a:ext cx="288088" cy="368503"/>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680" name="Google Shape;680;p12"/>
          <p:cNvSpPr/>
          <p:nvPr/>
        </p:nvSpPr>
        <p:spPr>
          <a:xfrm>
            <a:off x="3091265" y="818420"/>
            <a:ext cx="443109" cy="44921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81" name="Google Shape;681;p12"/>
          <p:cNvSpPr/>
          <p:nvPr/>
        </p:nvSpPr>
        <p:spPr>
          <a:xfrm>
            <a:off x="8028261" y="182906"/>
            <a:ext cx="353979" cy="273543"/>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682" name="Google Shape;682;p12"/>
          <p:cNvGrpSpPr/>
          <p:nvPr/>
        </p:nvGrpSpPr>
        <p:grpSpPr>
          <a:xfrm>
            <a:off x="1055004" y="6173444"/>
            <a:ext cx="306257" cy="390773"/>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686" name="Google Shape;686;p12"/>
          <p:cNvSpPr/>
          <p:nvPr/>
        </p:nvSpPr>
        <p:spPr>
          <a:xfrm>
            <a:off x="6277649" y="784171"/>
            <a:ext cx="502976" cy="273184"/>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87" name="Google Shape;687;p12"/>
          <p:cNvSpPr/>
          <p:nvPr/>
        </p:nvSpPr>
        <p:spPr>
          <a:xfrm rot="-2218186">
            <a:off x="-51323" y="202058"/>
            <a:ext cx="315035" cy="30672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88" name="Google Shape;688;p12"/>
          <p:cNvSpPr/>
          <p:nvPr/>
        </p:nvSpPr>
        <p:spPr>
          <a:xfrm rot="1464154">
            <a:off x="6092122" y="-126072"/>
            <a:ext cx="314580" cy="30628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689" name="Google Shape;689;p12"/>
          <p:cNvSpPr/>
          <p:nvPr/>
        </p:nvSpPr>
        <p:spPr>
          <a:xfrm rot="-2221343">
            <a:off x="1107929" y="4838204"/>
            <a:ext cx="275129" cy="267869"/>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Tree>
    <p:extLst>
      <p:ext uri="{BB962C8B-B14F-4D97-AF65-F5344CB8AC3E}">
        <p14:creationId xmlns:p14="http://schemas.microsoft.com/office/powerpoint/2010/main" val="42989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5"/>
        <p:cNvGrpSpPr/>
        <p:nvPr/>
      </p:nvGrpSpPr>
      <p:grpSpPr>
        <a:xfrm>
          <a:off x="0" y="0"/>
          <a:ext cx="0" cy="0"/>
          <a:chOff x="0" y="0"/>
          <a:chExt cx="0" cy="0"/>
        </a:xfrm>
      </p:grpSpPr>
      <p:grpSp>
        <p:nvGrpSpPr>
          <p:cNvPr id="306" name="Google Shape;306;p6"/>
          <p:cNvGrpSpPr/>
          <p:nvPr/>
        </p:nvGrpSpPr>
        <p:grpSpPr>
          <a:xfrm>
            <a:off x="-60804" y="5788527"/>
            <a:ext cx="12363231" cy="1214388"/>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371167" y="882701"/>
            <a:ext cx="9449600" cy="73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371167" y="1872204"/>
            <a:ext cx="4586800" cy="35672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68" name="Google Shape;368;p6"/>
          <p:cNvSpPr txBox="1">
            <a:spLocks noGrp="1"/>
          </p:cNvSpPr>
          <p:nvPr>
            <p:ph type="body" idx="2"/>
          </p:nvPr>
        </p:nvSpPr>
        <p:spPr>
          <a:xfrm>
            <a:off x="6234097" y="1872204"/>
            <a:ext cx="4586800" cy="35672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369" name="Google Shape;369;p6"/>
          <p:cNvSpPr txBox="1">
            <a:spLocks noGrp="1"/>
          </p:cNvSpPr>
          <p:nvPr>
            <p:ph type="sldNum" idx="12"/>
          </p:nvPr>
        </p:nvSpPr>
        <p:spPr>
          <a:xfrm>
            <a:off x="5730167" y="6333133"/>
            <a:ext cx="731600"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31451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816533" y="2111133"/>
            <a:ext cx="6559200" cy="15464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111" name="Google Shape;111;p3"/>
          <p:cNvSpPr txBox="1">
            <a:spLocks noGrp="1"/>
          </p:cNvSpPr>
          <p:nvPr>
            <p:ph type="subTitle" idx="1"/>
          </p:nvPr>
        </p:nvSpPr>
        <p:spPr>
          <a:xfrm>
            <a:off x="2816533" y="3786736"/>
            <a:ext cx="6559200" cy="10464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2000"/>
              <a:buNone/>
              <a:defRPr sz="2667">
                <a:solidFill>
                  <a:schemeClr val="dk2"/>
                </a:solidFill>
              </a:defRPr>
            </a:lvl2pPr>
            <a:lvl3pPr lvl="2" algn="ctr" rtl="0">
              <a:spcBef>
                <a:spcPts val="0"/>
              </a:spcBef>
              <a:spcAft>
                <a:spcPts val="0"/>
              </a:spcAft>
              <a:buClr>
                <a:schemeClr val="dk2"/>
              </a:buClr>
              <a:buSzPts val="2000"/>
              <a:buNone/>
              <a:defRPr sz="2667">
                <a:solidFill>
                  <a:schemeClr val="dk2"/>
                </a:solidFill>
              </a:defRPr>
            </a:lvl3pPr>
            <a:lvl4pPr lvl="3" algn="ctr" rtl="0">
              <a:spcBef>
                <a:spcPts val="0"/>
              </a:spcBef>
              <a:spcAft>
                <a:spcPts val="0"/>
              </a:spcAft>
              <a:buClr>
                <a:schemeClr val="dk2"/>
              </a:buClr>
              <a:buSzPts val="2000"/>
              <a:buNone/>
              <a:defRPr sz="2667">
                <a:solidFill>
                  <a:schemeClr val="dk2"/>
                </a:solidFill>
              </a:defRPr>
            </a:lvl4pPr>
            <a:lvl5pPr lvl="4" algn="ctr" rtl="0">
              <a:spcBef>
                <a:spcPts val="0"/>
              </a:spcBef>
              <a:spcAft>
                <a:spcPts val="0"/>
              </a:spcAft>
              <a:buClr>
                <a:schemeClr val="dk2"/>
              </a:buClr>
              <a:buSzPts val="2000"/>
              <a:buNone/>
              <a:defRPr sz="2667">
                <a:solidFill>
                  <a:schemeClr val="dk2"/>
                </a:solidFill>
              </a:defRPr>
            </a:lvl5pPr>
            <a:lvl6pPr lvl="5" algn="ctr" rtl="0">
              <a:spcBef>
                <a:spcPts val="0"/>
              </a:spcBef>
              <a:spcAft>
                <a:spcPts val="0"/>
              </a:spcAft>
              <a:buClr>
                <a:schemeClr val="dk2"/>
              </a:buClr>
              <a:buSzPts val="2000"/>
              <a:buNone/>
              <a:defRPr sz="2667">
                <a:solidFill>
                  <a:schemeClr val="dk2"/>
                </a:solidFill>
              </a:defRPr>
            </a:lvl6pPr>
            <a:lvl7pPr lvl="6" algn="ctr" rtl="0">
              <a:spcBef>
                <a:spcPts val="0"/>
              </a:spcBef>
              <a:spcAft>
                <a:spcPts val="0"/>
              </a:spcAft>
              <a:buClr>
                <a:schemeClr val="dk2"/>
              </a:buClr>
              <a:buSzPts val="2000"/>
              <a:buNone/>
              <a:defRPr sz="2667">
                <a:solidFill>
                  <a:schemeClr val="dk2"/>
                </a:solidFill>
              </a:defRPr>
            </a:lvl7pPr>
            <a:lvl8pPr lvl="7" algn="ctr" rtl="0">
              <a:spcBef>
                <a:spcPts val="0"/>
              </a:spcBef>
              <a:spcAft>
                <a:spcPts val="0"/>
              </a:spcAft>
              <a:buClr>
                <a:schemeClr val="dk2"/>
              </a:buClr>
              <a:buSzPts val="2000"/>
              <a:buNone/>
              <a:defRPr sz="2667">
                <a:solidFill>
                  <a:schemeClr val="dk2"/>
                </a:solidFill>
              </a:defRPr>
            </a:lvl8pPr>
            <a:lvl9pPr lvl="8" algn="ctr" rtl="0">
              <a:spcBef>
                <a:spcPts val="0"/>
              </a:spcBef>
              <a:spcAft>
                <a:spcPts val="0"/>
              </a:spcAft>
              <a:buClr>
                <a:schemeClr val="dk2"/>
              </a:buClr>
              <a:buSzPts val="2000"/>
              <a:buNone/>
              <a:defRPr sz="2667">
                <a:solidFill>
                  <a:schemeClr val="dk2"/>
                </a:solidFill>
              </a:defRPr>
            </a:lvl9pPr>
          </a:lstStyle>
          <a:p>
            <a:endParaRPr/>
          </a:p>
        </p:txBody>
      </p:sp>
      <p:grpSp>
        <p:nvGrpSpPr>
          <p:cNvPr id="112" name="Google Shape;112;p3"/>
          <p:cNvGrpSpPr/>
          <p:nvPr/>
        </p:nvGrpSpPr>
        <p:grpSpPr>
          <a:xfrm>
            <a:off x="-111883" y="-224871"/>
            <a:ext cx="12385009" cy="7235872"/>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04014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6F565D-F99C-4FE8-A4B4-60D912EAEBAA}"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146951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6F565D-F99C-4FE8-A4B4-60D912EAEBAA}" type="datetimeFigureOut">
              <a:rPr lang="ru-RU" smtClean="0"/>
              <a:t>23.12.2021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75354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6F565D-F99C-4FE8-A4B4-60D912EAEBAA}" type="datetimeFigureOut">
              <a:rPr lang="ru-RU" smtClean="0"/>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242630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6F565D-F99C-4FE8-A4B4-60D912EAEBAA}" type="datetimeFigureOut">
              <a:rPr lang="ru-RU" smtClean="0"/>
              <a:t>23.12.2021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49381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6F565D-F99C-4FE8-A4B4-60D912EAEBAA}" type="datetimeFigureOut">
              <a:rPr lang="ru-RU" smtClean="0"/>
              <a:t>23.12.2021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195193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6F565D-F99C-4FE8-A4B4-60D912EAEBAA}" type="datetimeFigureOut">
              <a:rPr lang="ru-RU" smtClean="0"/>
              <a:t>23.12.2021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367112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6F565D-F99C-4FE8-A4B4-60D912EAEBAA}" type="datetimeFigureOut">
              <a:rPr lang="ru-RU" smtClean="0"/>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423803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6F565D-F99C-4FE8-A4B4-60D912EAEBAA}" type="datetimeFigureOut">
              <a:rPr lang="ru-RU" smtClean="0"/>
              <a:t>23.12.2021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BB6651-7943-47C5-95C0-C488B68E3B1C}" type="slidenum">
              <a:rPr lang="ru-RU" smtClean="0"/>
              <a:t>‹#›</a:t>
            </a:fld>
            <a:endParaRPr lang="ru-RU"/>
          </a:p>
        </p:txBody>
      </p:sp>
    </p:spTree>
    <p:extLst>
      <p:ext uri="{BB962C8B-B14F-4D97-AF65-F5344CB8AC3E}">
        <p14:creationId xmlns:p14="http://schemas.microsoft.com/office/powerpoint/2010/main" val="350463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F565D-F99C-4FE8-A4B4-60D912EAEBAA}" type="datetimeFigureOut">
              <a:rPr lang="ru-RU" smtClean="0"/>
              <a:t>23.12.2021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B6651-7943-47C5-95C0-C488B68E3B1C}" type="slidenum">
              <a:rPr lang="ru-RU" smtClean="0"/>
              <a:t>‹#›</a:t>
            </a:fld>
            <a:endParaRPr lang="ru-RU"/>
          </a:p>
        </p:txBody>
      </p:sp>
    </p:spTree>
    <p:extLst>
      <p:ext uri="{BB962C8B-B14F-4D97-AF65-F5344CB8AC3E}">
        <p14:creationId xmlns:p14="http://schemas.microsoft.com/office/powerpoint/2010/main" val="80054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jp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7676" y="3267066"/>
            <a:ext cx="6248400" cy="2387600"/>
          </a:xfrm>
        </p:spPr>
        <p:txBody>
          <a:bodyPr>
            <a:normAutofit fontScale="90000"/>
          </a:bodyPr>
          <a:lstStyle/>
          <a:p>
            <a:r>
              <a:rPr lang="ru-RU" dirty="0" err="1" smtClean="0">
                <a:solidFill>
                  <a:srgbClr val="FF0000"/>
                </a:solidFill>
                <a:latin typeface="Times New Roman" panose="02020603050405020304" pitchFamily="18" charset="0"/>
                <a:cs typeface="Times New Roman" panose="02020603050405020304" pitchFamily="18" charset="0"/>
              </a:rPr>
              <a:t>Ата</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smtClean="0">
                <a:solidFill>
                  <a:srgbClr val="FF0000"/>
                </a:solidFill>
                <a:latin typeface="Times New Roman" panose="02020603050405020304" pitchFamily="18" charset="0"/>
                <a:cs typeface="Times New Roman" panose="02020603050405020304" pitchFamily="18" charset="0"/>
              </a:rPr>
              <a:t>энелер</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smtClean="0">
                <a:solidFill>
                  <a:srgbClr val="FF0000"/>
                </a:solidFill>
                <a:latin typeface="Times New Roman" panose="02020603050405020304" pitchFamily="18" charset="0"/>
                <a:cs typeface="Times New Roman" panose="02020603050405020304" pitchFamily="18" charset="0"/>
              </a:rPr>
              <a:t>чогулушу</a:t>
            </a:r>
            <a:r>
              <a:rPr lang="ru-RU" dirty="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11 «в» класс</a:t>
            </a:r>
            <a:r>
              <a:rPr lang="ru-RU" dirty="0" smtClean="0">
                <a:solidFill>
                  <a:srgbClr val="7030A0"/>
                </a:solidFill>
                <a:latin typeface="Times New Roman" panose="02020603050405020304" pitchFamily="18" charset="0"/>
                <a:cs typeface="Times New Roman" panose="02020603050405020304" pitchFamily="18" charset="0"/>
              </a:rPr>
              <a:t/>
            </a:r>
            <a:br>
              <a:rPr lang="ru-RU" dirty="0" smtClean="0">
                <a:solidFill>
                  <a:srgbClr val="7030A0"/>
                </a:solidFill>
                <a:latin typeface="Times New Roman" panose="02020603050405020304" pitchFamily="18" charset="0"/>
                <a:cs typeface="Times New Roman" panose="02020603050405020304" pitchFamily="18" charset="0"/>
              </a:rPr>
            </a:br>
            <a:r>
              <a:rPr lang="ky-KG" dirty="0" smtClean="0">
                <a:solidFill>
                  <a:srgbClr val="7030A0"/>
                </a:solidFill>
                <a:latin typeface="Times New Roman" panose="02020603050405020304" pitchFamily="18" charset="0"/>
                <a:cs typeface="Times New Roman" panose="02020603050405020304" pitchFamily="18" charset="0"/>
              </a:rPr>
              <a:t>Өзүн-өзү тарбиялоо – адам болуунун эң туура жолу</a:t>
            </a:r>
            <a:endParaRPr lang="ru-RU"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4322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0" y="136388"/>
            <a:ext cx="8791956" cy="5078313"/>
          </a:xfrm>
          <a:prstGeom prst="rect">
            <a:avLst/>
          </a:prstGeom>
        </p:spPr>
        <p:txBody>
          <a:bodyPr wrap="square">
            <a:spAutoFit/>
          </a:bodyPr>
          <a:lstStyle/>
          <a:p>
            <a:pPr algn="ctr"/>
            <a:r>
              <a:rPr lang="ru-RU" sz="3600" b="1" dirty="0" err="1" smtClean="0">
                <a:solidFill>
                  <a:srgbClr val="7030A0"/>
                </a:solidFill>
                <a:latin typeface="Times New Roman" panose="02020603050405020304" pitchFamily="18" charset="0"/>
                <a:cs typeface="Times New Roman" panose="02020603050405020304" pitchFamily="18" charset="0"/>
              </a:rPr>
              <a:t>Өзүн</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өзү</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тарбиялоонун</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дагы</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бир</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натыйжалуу</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жолу</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ардана</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билүү</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Эгерде</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көкүрөгүндө</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ардануу</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сезими</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ойгонсо</a:t>
            </a:r>
            <a:r>
              <a:rPr lang="ru-RU" sz="3600" b="1" dirty="0" smtClean="0">
                <a:solidFill>
                  <a:srgbClr val="7030A0"/>
                </a:solidFill>
                <a:latin typeface="Times New Roman" panose="02020603050405020304" pitchFamily="18" charset="0"/>
                <a:cs typeface="Times New Roman" panose="02020603050405020304" pitchFamily="18" charset="0"/>
              </a:rPr>
              <a:t>, ал </a:t>
            </a:r>
            <a:r>
              <a:rPr lang="ru-RU" sz="3600" b="1" dirty="0" err="1" smtClean="0">
                <a:solidFill>
                  <a:srgbClr val="7030A0"/>
                </a:solidFill>
                <a:latin typeface="Times New Roman" panose="02020603050405020304" pitchFamily="18" charset="0"/>
                <a:cs typeface="Times New Roman" panose="02020603050405020304" pitchFamily="18" charset="0"/>
              </a:rPr>
              <a:t>сенин</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көөдөнүңө</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тынчтык</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бербей</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түнкү</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уйкуңду</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качырып</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көкүрөгүңдү</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мыжыгат</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Ошондо</a:t>
            </a:r>
            <a:r>
              <a:rPr lang="ru-RU" sz="3600" b="1" dirty="0" smtClean="0">
                <a:solidFill>
                  <a:srgbClr val="7030A0"/>
                </a:solidFill>
                <a:latin typeface="Times New Roman" panose="02020603050405020304" pitchFamily="18" charset="0"/>
                <a:cs typeface="Times New Roman" panose="02020603050405020304" pitchFamily="18" charset="0"/>
              </a:rPr>
              <a:t> сен </a:t>
            </a:r>
            <a:r>
              <a:rPr lang="ru-RU" sz="3600" b="1" dirty="0" err="1" smtClean="0">
                <a:solidFill>
                  <a:srgbClr val="7030A0"/>
                </a:solidFill>
                <a:latin typeface="Times New Roman" panose="02020603050405020304" pitchFamily="18" charset="0"/>
                <a:cs typeface="Times New Roman" panose="02020603050405020304" pitchFamily="18" charset="0"/>
              </a:rPr>
              <a:t>чын</a:t>
            </a:r>
            <a:r>
              <a:rPr lang="ru-RU" sz="3600" b="1" dirty="0" smtClean="0">
                <a:solidFill>
                  <a:srgbClr val="7030A0"/>
                </a:solidFill>
                <a:latin typeface="Times New Roman" panose="02020603050405020304" pitchFamily="18" charset="0"/>
                <a:cs typeface="Times New Roman" panose="02020603050405020304" pitchFamily="18" charset="0"/>
              </a:rPr>
              <a:t> эле </a:t>
            </a:r>
            <a:r>
              <a:rPr lang="ru-RU" sz="3600" b="1" dirty="0" err="1" smtClean="0">
                <a:solidFill>
                  <a:srgbClr val="7030A0"/>
                </a:solidFill>
                <a:latin typeface="Times New Roman" panose="02020603050405020304" pitchFamily="18" charset="0"/>
                <a:cs typeface="Times New Roman" panose="02020603050405020304" pitchFamily="18" charset="0"/>
              </a:rPr>
              <a:t>намыстана</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баштайсын</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Намыс</a:t>
            </a:r>
            <a:r>
              <a:rPr lang="ru-RU" sz="3600" b="1" dirty="0" smtClean="0">
                <a:solidFill>
                  <a:srgbClr val="7030A0"/>
                </a:solidFill>
                <a:latin typeface="Times New Roman" panose="02020603050405020304" pitchFamily="18" charset="0"/>
                <a:cs typeface="Times New Roman" panose="02020603050405020304" pitchFamily="18" charset="0"/>
              </a:rPr>
              <a:t> сага </a:t>
            </a:r>
            <a:r>
              <a:rPr lang="ru-RU" sz="3600" b="1" dirty="0" err="1" smtClean="0">
                <a:solidFill>
                  <a:srgbClr val="7030A0"/>
                </a:solidFill>
                <a:latin typeface="Times New Roman" panose="02020603050405020304" pitchFamily="18" charset="0"/>
                <a:cs typeface="Times New Roman" panose="02020603050405020304" pitchFamily="18" charset="0"/>
              </a:rPr>
              <a:t>дымак</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берип</a:t>
            </a:r>
            <a:r>
              <a:rPr lang="ru-RU" sz="3600" b="1" dirty="0" smtClean="0">
                <a:solidFill>
                  <a:srgbClr val="7030A0"/>
                </a:solidFill>
                <a:latin typeface="Times New Roman" panose="02020603050405020304" pitchFamily="18" charset="0"/>
                <a:cs typeface="Times New Roman" panose="02020603050405020304" pitchFamily="18" charset="0"/>
              </a:rPr>
              <a:t> , </a:t>
            </a:r>
            <a:r>
              <a:rPr lang="ru-RU" sz="3600" b="1" dirty="0" err="1" smtClean="0">
                <a:solidFill>
                  <a:srgbClr val="7030A0"/>
                </a:solidFill>
                <a:latin typeface="Times New Roman" panose="02020603050405020304" pitchFamily="18" charset="0"/>
                <a:cs typeface="Times New Roman" panose="02020603050405020304" pitchFamily="18" charset="0"/>
              </a:rPr>
              <a:t>алга</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сүрөп</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отуруп</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ийгиликке</a:t>
            </a:r>
            <a:r>
              <a:rPr lang="ru-RU" sz="3600" b="1" dirty="0" smtClean="0">
                <a:solidFill>
                  <a:srgbClr val="7030A0"/>
                </a:solidFill>
                <a:latin typeface="Times New Roman" panose="02020603050405020304" pitchFamily="18" charset="0"/>
                <a:cs typeface="Times New Roman" panose="02020603050405020304" pitchFamily="18" charset="0"/>
              </a:rPr>
              <a:t> </a:t>
            </a:r>
            <a:r>
              <a:rPr lang="ru-RU" sz="3600" b="1" dirty="0" err="1" smtClean="0">
                <a:solidFill>
                  <a:srgbClr val="7030A0"/>
                </a:solidFill>
                <a:latin typeface="Times New Roman" panose="02020603050405020304" pitchFamily="18" charset="0"/>
                <a:cs typeface="Times New Roman" panose="02020603050405020304" pitchFamily="18" charset="0"/>
              </a:rPr>
              <a:t>жеткирет</a:t>
            </a:r>
            <a:r>
              <a:rPr lang="ru-RU" sz="3600" b="1" dirty="0" smtClean="0">
                <a:solidFill>
                  <a:srgbClr val="7030A0"/>
                </a:solidFill>
              </a:rPr>
              <a:t>.</a:t>
            </a:r>
            <a:endParaRPr lang="ru-RU" sz="3600" b="1" dirty="0">
              <a:solidFill>
                <a:srgbClr val="7030A0"/>
              </a:solidFill>
            </a:endParaRPr>
          </a:p>
        </p:txBody>
      </p:sp>
    </p:spTree>
    <p:extLst>
      <p:ext uri="{BB962C8B-B14F-4D97-AF65-F5344CB8AC3E}">
        <p14:creationId xmlns:p14="http://schemas.microsoft.com/office/powerpoint/2010/main" val="384462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95152" y="155917"/>
            <a:ext cx="10081260" cy="2677656"/>
          </a:xfrm>
          <a:prstGeom prst="rect">
            <a:avLst/>
          </a:prstGeom>
        </p:spPr>
        <p:txBody>
          <a:bodyPr wrap="square">
            <a:spAutoFit/>
          </a:bodyPr>
          <a:lstStyle/>
          <a:p>
            <a:pPr lvl="1" algn="ctr"/>
            <a:r>
              <a:rPr lang="ru-RU" sz="2800" dirty="0" err="1" smtClean="0">
                <a:solidFill>
                  <a:srgbClr val="00B050"/>
                </a:solidFill>
                <a:latin typeface="Times New Roman" panose="02020603050405020304" pitchFamily="18" charset="0"/>
                <a:cs typeface="Times New Roman" panose="02020603050405020304" pitchFamily="18" charset="0"/>
              </a:rPr>
              <a:t>Кемчилигин</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жойгусу</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келбеген</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адам</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акыры</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анын</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залакасы</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өзүнө</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тиерин</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аны</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кайталай</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берүүнүн</a:t>
            </a:r>
            <a:r>
              <a:rPr lang="ru-RU" sz="2800" dirty="0" smtClean="0">
                <a:solidFill>
                  <a:srgbClr val="00B050"/>
                </a:solidFill>
                <a:latin typeface="Times New Roman" panose="02020603050405020304" pitchFamily="18" charset="0"/>
                <a:cs typeface="Times New Roman" panose="02020603050405020304" pitchFamily="18" charset="0"/>
              </a:rPr>
              <a:t> арты ар </a:t>
            </a:r>
            <a:r>
              <a:rPr lang="ru-RU" sz="2800" dirty="0" err="1" smtClean="0">
                <a:solidFill>
                  <a:srgbClr val="00B050"/>
                </a:solidFill>
                <a:latin typeface="Times New Roman" panose="02020603050405020304" pitchFamily="18" charset="0"/>
                <a:cs typeface="Times New Roman" panose="02020603050405020304" pitchFamily="18" charset="0"/>
              </a:rPr>
              <a:t>кандай</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кылмыштуу</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иштерге</a:t>
            </a:r>
            <a:r>
              <a:rPr lang="ru-RU" sz="2800" dirty="0" smtClean="0">
                <a:solidFill>
                  <a:srgbClr val="00B050"/>
                </a:solidFill>
                <a:latin typeface="Times New Roman" panose="02020603050405020304" pitchFamily="18" charset="0"/>
                <a:cs typeface="Times New Roman" panose="02020603050405020304" pitchFamily="18" charset="0"/>
              </a:rPr>
              <a:t> да </a:t>
            </a:r>
            <a:r>
              <a:rPr lang="ru-RU" sz="2800" dirty="0" err="1" smtClean="0">
                <a:solidFill>
                  <a:srgbClr val="00B050"/>
                </a:solidFill>
                <a:latin typeface="Times New Roman" panose="02020603050405020304" pitchFamily="18" charset="0"/>
                <a:cs typeface="Times New Roman" panose="02020603050405020304" pitchFamily="18" charset="0"/>
              </a:rPr>
              <a:t>кириптер</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кылып</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коёрун</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эсине</a:t>
            </a:r>
            <a:r>
              <a:rPr lang="ru-RU" sz="2800" dirty="0" smtClean="0">
                <a:solidFill>
                  <a:srgbClr val="00B050"/>
                </a:solidFill>
                <a:latin typeface="Times New Roman" panose="02020603050405020304" pitchFamily="18" charset="0"/>
                <a:cs typeface="Times New Roman" panose="02020603050405020304" pitchFamily="18" charset="0"/>
              </a:rPr>
              <a:t> ала </a:t>
            </a:r>
            <a:r>
              <a:rPr lang="ru-RU" sz="2800" dirty="0" err="1" smtClean="0">
                <a:solidFill>
                  <a:srgbClr val="00B050"/>
                </a:solidFill>
                <a:latin typeface="Times New Roman" panose="02020603050405020304" pitchFamily="18" charset="0"/>
                <a:cs typeface="Times New Roman" panose="02020603050405020304" pitchFamily="18" charset="0"/>
              </a:rPr>
              <a:t>жүрүш</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керек</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Катасыз</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иш</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кылууну</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ойлонуп</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сүйлөөнү</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максат</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кылуу</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аны</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ишке</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ашырууга</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аракеттенип</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алгачкы</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кадамдарды</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шилтөө</a:t>
            </a:r>
            <a:r>
              <a:rPr lang="ru-RU" sz="2800" dirty="0" smtClean="0">
                <a:solidFill>
                  <a:srgbClr val="00B050"/>
                </a:solidFill>
                <a:latin typeface="Times New Roman" panose="02020603050405020304" pitchFamily="18" charset="0"/>
                <a:cs typeface="Times New Roman" panose="02020603050405020304" pitchFamily="18" charset="0"/>
              </a:rPr>
              <a:t> – </a:t>
            </a:r>
            <a:r>
              <a:rPr lang="ru-RU" sz="2800" dirty="0" err="1" smtClean="0">
                <a:solidFill>
                  <a:srgbClr val="00B050"/>
                </a:solidFill>
                <a:latin typeface="Times New Roman" panose="02020603050405020304" pitchFamily="18" charset="0"/>
                <a:cs typeface="Times New Roman" panose="02020603050405020304" pitchFamily="18" charset="0"/>
              </a:rPr>
              <a:t>акылдуунун</a:t>
            </a:r>
            <a:r>
              <a:rPr lang="ru-RU" sz="2800" dirty="0" smtClean="0">
                <a:solidFill>
                  <a:srgbClr val="00B050"/>
                </a:solidFill>
                <a:latin typeface="Times New Roman" panose="02020603050405020304" pitchFamily="18" charset="0"/>
                <a:cs typeface="Times New Roman" panose="02020603050405020304" pitchFamily="18" charset="0"/>
              </a:rPr>
              <a:t> </a:t>
            </a:r>
            <a:r>
              <a:rPr lang="ru-RU" sz="2800" dirty="0" err="1" smtClean="0">
                <a:solidFill>
                  <a:srgbClr val="00B050"/>
                </a:solidFill>
                <a:latin typeface="Times New Roman" panose="02020603050405020304" pitchFamily="18" charset="0"/>
                <a:cs typeface="Times New Roman" panose="02020603050405020304" pitchFamily="18" charset="0"/>
              </a:rPr>
              <a:t>иши</a:t>
            </a:r>
            <a:r>
              <a:rPr lang="ru-RU" sz="2800" dirty="0" smtClean="0">
                <a:solidFill>
                  <a:srgbClr val="00B050"/>
                </a:solidFill>
                <a:latin typeface="Times New Roman" panose="02020603050405020304" pitchFamily="18" charset="0"/>
                <a:cs typeface="Times New Roman" panose="02020603050405020304" pitchFamily="18" charset="0"/>
              </a:rPr>
              <a:t>. </a:t>
            </a:r>
            <a:endParaRPr lang="ru-RU" sz="2800" dirty="0">
              <a:solidFill>
                <a:srgbClr val="00B05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676451" y="2993795"/>
            <a:ext cx="5285804" cy="3651933"/>
          </a:xfrm>
          <a:prstGeom prst="rect">
            <a:avLst/>
          </a:prstGeom>
          <a:ln>
            <a:noFill/>
          </a:ln>
          <a:effectLst>
            <a:softEdge rad="112500"/>
          </a:effectLst>
        </p:spPr>
      </p:pic>
    </p:spTree>
    <p:extLst>
      <p:ext uri="{BB962C8B-B14F-4D97-AF65-F5344CB8AC3E}">
        <p14:creationId xmlns:p14="http://schemas.microsoft.com/office/powerpoint/2010/main" val="40209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6" name="TextBox 5"/>
          <p:cNvSpPr txBox="1"/>
          <p:nvPr/>
        </p:nvSpPr>
        <p:spPr>
          <a:xfrm>
            <a:off x="2410968" y="592923"/>
            <a:ext cx="7370064" cy="769441"/>
          </a:xfrm>
          <a:prstGeom prst="rect">
            <a:avLst/>
          </a:prstGeom>
          <a:noFill/>
        </p:spPr>
        <p:txBody>
          <a:bodyPr wrap="square" rtlCol="0">
            <a:spAutoFit/>
          </a:bodyPr>
          <a:lstStyle/>
          <a:p>
            <a:r>
              <a:rPr lang="ru-RU" sz="4400" b="1" dirty="0">
                <a:solidFill>
                  <a:srgbClr val="0070C0"/>
                </a:solidFill>
                <a:latin typeface="Times New Roman" panose="02020603050405020304" pitchFamily="18" charset="0"/>
                <a:cs typeface="Times New Roman" panose="02020603050405020304" pitchFamily="18" charset="0"/>
              </a:rPr>
              <a:t>Ѳ</a:t>
            </a:r>
            <a:r>
              <a:rPr lang="ru-RU" sz="4400" b="1" dirty="0" smtClean="0">
                <a:solidFill>
                  <a:srgbClr val="0070C0"/>
                </a:solidFill>
                <a:latin typeface="Times New Roman" panose="02020603050405020304" pitchFamily="18" charset="0"/>
                <a:cs typeface="Times New Roman" panose="02020603050405020304" pitchFamily="18" charset="0"/>
              </a:rPr>
              <a:t>З КАТАНДАН САБАК АЛ</a:t>
            </a:r>
            <a:endParaRPr lang="ru-RU" sz="44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9856" y="1698171"/>
            <a:ext cx="6596743" cy="4093428"/>
          </a:xfrm>
          <a:prstGeom prst="rect">
            <a:avLst/>
          </a:prstGeom>
          <a:blipFill>
            <a:blip r:embed="rId2"/>
            <a:stretch>
              <a:fillRect/>
            </a:stretch>
          </a:blipFill>
        </p:spPr>
        <p:txBody>
          <a:bodyPr wrap="square" rtlCol="0">
            <a:spAutoFit/>
          </a:bodyPr>
          <a:lstStyle/>
          <a:p>
            <a:r>
              <a:rPr lang="ru-RU" sz="3600"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СҮЙЛӨБӨГӨН АДАМ ГАНА КАТА КЕТИРБЕЙТ»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д</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еген</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тура,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бир</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кездеги</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улуу</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жол</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башчыбыз</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В.И. Ленин. Ар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бир</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адам</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кандайдыр</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бир</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деңгээлде</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каталык</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кетет</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Болгону</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ошол</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каталык</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эмне</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үчүн</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кети</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деп</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бир</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аз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болсо</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да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ойлонуп</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талдап</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коюу</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ал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каталыктан</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сабак</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алып</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аны</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кайра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кайталабоого</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аракет</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кыла</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жүрсөк</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smtClean="0">
                <a:solidFill>
                  <a:schemeClr val="accent2">
                    <a:lumMod val="75000"/>
                  </a:schemeClr>
                </a:solidFill>
                <a:latin typeface="Times New Roman" panose="02020603050405020304" pitchFamily="18" charset="0"/>
                <a:cs typeface="Times New Roman" panose="02020603050405020304" pitchFamily="18" charset="0"/>
              </a:rPr>
              <a:t>дейм</a:t>
            </a:r>
            <a:r>
              <a:rPr lang="ru-RU" sz="2800" dirty="0" smtClean="0">
                <a:solidFill>
                  <a:schemeClr val="accent2">
                    <a:lumMod val="75000"/>
                  </a:schemeClr>
                </a:solidFill>
                <a:latin typeface="Times New Roman" panose="02020603050405020304" pitchFamily="18" charset="0"/>
                <a:cs typeface="Times New Roman" panose="02020603050405020304" pitchFamily="18" charset="0"/>
              </a:rPr>
              <a:t> .</a:t>
            </a:r>
            <a:endParaRPr lang="ru-RU" sz="28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8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2515267" y="2186600"/>
            <a:ext cx="8094118" cy="2281600"/>
          </a:xfrm>
          <a:prstGeom prst="rect">
            <a:avLst/>
          </a:prstGeom>
        </p:spPr>
        <p:txBody>
          <a:bodyPr spcFirstLastPara="1" vert="horz" wrap="square" lIns="0" tIns="0" rIns="0" bIns="0" rtlCol="0" anchor="ctr" anchorCtr="0">
            <a:noAutofit/>
          </a:bodyPr>
          <a:lstStyle/>
          <a:p>
            <a:r>
              <a:rPr lang="ky-KG" sz="9600" dirty="0">
                <a:solidFill>
                  <a:schemeClr val="accent5">
                    <a:lumMod val="60000"/>
                    <a:lumOff val="40000"/>
                  </a:schemeClr>
                </a:solidFill>
              </a:rPr>
              <a:t>Жашоомдогу </a:t>
            </a:r>
            <a:r>
              <a:rPr lang="ky-KG" sz="9600" dirty="0" smtClean="0">
                <a:solidFill>
                  <a:schemeClr val="accent5">
                    <a:lumMod val="60000"/>
                    <a:lumOff val="40000"/>
                  </a:schemeClr>
                </a:solidFill>
              </a:rPr>
              <a:t>ѳз </a:t>
            </a:r>
            <a:r>
              <a:rPr lang="ky-KG" sz="9600" dirty="0">
                <a:solidFill>
                  <a:schemeClr val="accent5">
                    <a:lumMod val="60000"/>
                    <a:lumOff val="40000"/>
                  </a:schemeClr>
                </a:solidFill>
              </a:rPr>
              <a:t>ордумду табуу</a:t>
            </a:r>
            <a:endParaRPr sz="9600" dirty="0">
              <a:solidFill>
                <a:schemeClr val="accent5">
                  <a:lumMod val="60000"/>
                  <a:lumOff val="40000"/>
                </a:schemeClr>
              </a:solidFill>
            </a:endParaRPr>
          </a:p>
        </p:txBody>
      </p:sp>
    </p:spTree>
    <p:extLst>
      <p:ext uri="{BB962C8B-B14F-4D97-AF65-F5344CB8AC3E}">
        <p14:creationId xmlns:p14="http://schemas.microsoft.com/office/powerpoint/2010/main" val="2153544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07"/>
        <p:cNvGrpSpPr/>
        <p:nvPr/>
      </p:nvGrpSpPr>
      <p:grpSpPr>
        <a:xfrm>
          <a:off x="0" y="0"/>
          <a:ext cx="0" cy="0"/>
          <a:chOff x="0" y="0"/>
          <a:chExt cx="0" cy="0"/>
        </a:xfrm>
      </p:grpSpPr>
      <p:sp>
        <p:nvSpPr>
          <p:cNvPr id="709" name="Google Shape;709;p15"/>
          <p:cNvSpPr txBox="1">
            <a:spLocks noGrp="1"/>
          </p:cNvSpPr>
          <p:nvPr>
            <p:ph type="subTitle" idx="4294967295"/>
          </p:nvPr>
        </p:nvSpPr>
        <p:spPr>
          <a:xfrm>
            <a:off x="691211" y="2294519"/>
            <a:ext cx="5404756" cy="2506128"/>
          </a:xfrm>
          <a:prstGeom prst="rect">
            <a:avLst/>
          </a:prstGeom>
        </p:spPr>
        <p:txBody>
          <a:bodyPr spcFirstLastPara="1" vert="horz" wrap="square" lIns="0" tIns="0" rIns="0" bIns="0" rtlCol="0" anchor="t" anchorCtr="0">
            <a:noAutofit/>
          </a:bodyPr>
          <a:lstStyle/>
          <a:p>
            <a:pPr marL="0" indent="0" algn="ctr">
              <a:spcBef>
                <a:spcPts val="0"/>
              </a:spcBef>
              <a:buNone/>
            </a:pPr>
            <a:r>
              <a:rPr lang="ru-RU" sz="2400" dirty="0"/>
              <a:t/>
            </a:r>
            <a:br>
              <a:rPr lang="ru-RU" sz="2400" dirty="0"/>
            </a:br>
            <a:r>
              <a:rPr lang="ru-RU" b="1" dirty="0">
                <a:solidFill>
                  <a:srgbClr val="002060"/>
                </a:solidFill>
                <a:latin typeface="Times New Roman" panose="02020603050405020304" pitchFamily="18" charset="0"/>
                <a:cs typeface="Times New Roman" panose="02020603050405020304" pitchFamily="18" charset="0"/>
              </a:rPr>
              <a:t>Жашоодогу максат - бул жашоодо ишке ашырууну каалаган эң чоң милдет. Адамдын жашоодо көптөгөн чоң максаттары болушу мүмкүн - татыктуу билим алуу, суйгон кесибине ээ болуу, уй-було куруу, балдарды тарбиялоо ж.б.у.с.</a:t>
            </a:r>
            <a:endParaRPr b="1" dirty="0">
              <a:solidFill>
                <a:srgbClr val="002060"/>
              </a:solidFill>
              <a:latin typeface="Times New Roman" panose="02020603050405020304" pitchFamily="18" charset="0"/>
              <a:cs typeface="Times New Roman" panose="02020603050405020304" pitchFamily="18" charset="0"/>
            </a:endParaRPr>
          </a:p>
        </p:txBody>
      </p:sp>
      <p:sp>
        <p:nvSpPr>
          <p:cNvPr id="711" name="Google Shape;711;p15"/>
          <p:cNvSpPr txBox="1">
            <a:spLocks noGrp="1"/>
          </p:cNvSpPr>
          <p:nvPr>
            <p:ph type="sldNum" idx="12"/>
          </p:nvPr>
        </p:nvSpPr>
        <p:spPr>
          <a:xfrm>
            <a:off x="5730167" y="6333133"/>
            <a:ext cx="731600" cy="369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14</a:t>
            </a:fld>
            <a:endParaRPr/>
          </a:p>
        </p:txBody>
      </p:sp>
      <p:sp>
        <p:nvSpPr>
          <p:cNvPr id="3" name="TextBox 2"/>
          <p:cNvSpPr txBox="1"/>
          <p:nvPr/>
        </p:nvSpPr>
        <p:spPr>
          <a:xfrm>
            <a:off x="1698171" y="1110343"/>
            <a:ext cx="7102929" cy="1015663"/>
          </a:xfrm>
          <a:prstGeom prst="rect">
            <a:avLst/>
          </a:prstGeom>
          <a:noFill/>
        </p:spPr>
        <p:txBody>
          <a:bodyPr wrap="square" rtlCol="0">
            <a:spAutoFit/>
          </a:bodyPr>
          <a:lstStyle/>
          <a:p>
            <a:r>
              <a:rPr lang="ky-KG" sz="6000" dirty="0" smtClean="0">
                <a:solidFill>
                  <a:srgbClr val="7030A0"/>
                </a:solidFill>
                <a:latin typeface="Times New Roman" panose="02020603050405020304" pitchFamily="18" charset="0"/>
                <a:cs typeface="Times New Roman" panose="02020603050405020304" pitchFamily="18" charset="0"/>
              </a:rPr>
              <a:t>Жашоо деген эмне?</a:t>
            </a:r>
            <a:endParaRPr lang="ru-RU" sz="6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498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98"/>
        <p:cNvGrpSpPr/>
        <p:nvPr/>
      </p:nvGrpSpPr>
      <p:grpSpPr>
        <a:xfrm>
          <a:off x="0" y="0"/>
          <a:ext cx="0" cy="0"/>
          <a:chOff x="0" y="0"/>
          <a:chExt cx="0" cy="0"/>
        </a:xfrm>
      </p:grpSpPr>
      <p:sp>
        <p:nvSpPr>
          <p:cNvPr id="701" name="Google Shape;701;p14"/>
          <p:cNvSpPr txBox="1">
            <a:spLocks noGrp="1"/>
          </p:cNvSpPr>
          <p:nvPr>
            <p:ph type="body" idx="1"/>
          </p:nvPr>
        </p:nvSpPr>
        <p:spPr>
          <a:xfrm>
            <a:off x="587828" y="218746"/>
            <a:ext cx="6135196" cy="3567200"/>
          </a:xfrm>
          <a:prstGeom prst="rect">
            <a:avLst/>
          </a:prstGeom>
        </p:spPr>
        <p:txBody>
          <a:bodyPr spcFirstLastPara="1" vert="horz" wrap="square" lIns="0" tIns="0" rIns="0" bIns="0" rtlCol="0" anchor="t" anchorCtr="0">
            <a:noAutofit/>
          </a:bodyPr>
          <a:lstStyle/>
          <a:p>
            <a:pPr marL="0" indent="0" algn="ctr">
              <a:buClr>
                <a:schemeClr val="dk1"/>
              </a:buClr>
              <a:buSzPts val="1100"/>
              <a:buNone/>
            </a:pPr>
            <a:r>
              <a:rPr lang="ky-KG" sz="2800" dirty="0">
                <a:solidFill>
                  <a:srgbClr val="0070C0"/>
                </a:solidFill>
                <a:latin typeface="Times New Roman" panose="02020603050405020304" pitchFamily="18" charset="0"/>
                <a:cs typeface="Times New Roman" panose="02020603050405020304" pitchFamily="18" charset="0"/>
              </a:rPr>
              <a:t>Канча адамдын жашоодо максаты бар? - Жок, бир аз гана. Неге? Анткени, кыялдан айырмаланып, жашоодогу максат көп эмгекти, максатыңызга карай жылыш үчүн күнүмдүк эмгекти камтыйт. Эгер сиз күн сайын сиз үчүн эмне маанилүү экенин ойлонсоңуз жана бул үчүн бир нерсе кылсаңыз, анда сиздин жашоодо максатыңыз бар. Эгер сиз үчүн чынында эмне маанилүү экенин билбесеңиз, же ар кайсы күндөрдө башкача ойлонсоңуз, же көп ойлонуп, бирок аз иш кылсаңыз, жашоодо азырынча максатыңыз жок.</a:t>
            </a:r>
            <a:endParaRPr sz="2800" dirty="0">
              <a:solidFill>
                <a:srgbClr val="0070C0"/>
              </a:solidFill>
              <a:latin typeface="Times New Roman" panose="02020603050405020304" pitchFamily="18" charset="0"/>
              <a:cs typeface="Times New Roman" panose="02020603050405020304" pitchFamily="18" charset="0"/>
            </a:endParaRPr>
          </a:p>
        </p:txBody>
      </p:sp>
      <p:sp>
        <p:nvSpPr>
          <p:cNvPr id="702" name="Google Shape;702;p14"/>
          <p:cNvSpPr txBox="1">
            <a:spLocks noGrp="1"/>
          </p:cNvSpPr>
          <p:nvPr>
            <p:ph type="body" idx="2"/>
          </p:nvPr>
        </p:nvSpPr>
        <p:spPr>
          <a:xfrm>
            <a:off x="1371167" y="5004700"/>
            <a:ext cx="9449600" cy="911600"/>
          </a:xfrm>
          <a:prstGeom prst="rect">
            <a:avLst/>
          </a:prstGeom>
        </p:spPr>
        <p:txBody>
          <a:bodyPr spcFirstLastPara="1" vert="horz" wrap="square" lIns="0" tIns="0" rIns="0" bIns="0" rtlCol="0" anchor="t" anchorCtr="0">
            <a:noAutofit/>
          </a:bodyPr>
          <a:lstStyle/>
          <a:p>
            <a:pPr marL="0" indent="0">
              <a:spcBef>
                <a:spcPts val="0"/>
              </a:spcBef>
              <a:buClr>
                <a:schemeClr val="dk1"/>
              </a:buClr>
              <a:buSzPts val="1100"/>
              <a:buNone/>
            </a:pPr>
            <a:endParaRPr sz="1600" dirty="0">
              <a:solidFill>
                <a:schemeClr val="accent4"/>
              </a:solidFill>
            </a:endParaRPr>
          </a:p>
          <a:p>
            <a:pPr marL="0" indent="0">
              <a:spcBef>
                <a:spcPts val="0"/>
              </a:spcBef>
              <a:buNone/>
            </a:pPr>
            <a:endParaRPr sz="1600" dirty="0">
              <a:solidFill>
                <a:schemeClr val="accent4"/>
              </a:solidFill>
            </a:endParaRPr>
          </a:p>
        </p:txBody>
      </p:sp>
      <p:sp>
        <p:nvSpPr>
          <p:cNvPr id="703" name="Google Shape;703;p14"/>
          <p:cNvSpPr txBox="1">
            <a:spLocks noGrp="1"/>
          </p:cNvSpPr>
          <p:nvPr>
            <p:ph type="sldNum" idx="12"/>
          </p:nvPr>
        </p:nvSpPr>
        <p:spPr>
          <a:xfrm>
            <a:off x="5730167" y="6333133"/>
            <a:ext cx="731600" cy="369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15</a:t>
            </a:fld>
            <a:endParaRPr/>
          </a:p>
        </p:txBody>
      </p:sp>
    </p:spTree>
    <p:extLst>
      <p:ext uri="{BB962C8B-B14F-4D97-AF65-F5344CB8AC3E}">
        <p14:creationId xmlns:p14="http://schemas.microsoft.com/office/powerpoint/2010/main" val="1548945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idx="2"/>
          </p:nvPr>
        </p:nvSpPr>
        <p:spPr/>
        <p:txBody>
          <a:bodyPr/>
          <a:lstStyle/>
          <a:p>
            <a:endParaRPr lang="ru-RU"/>
          </a:p>
        </p:txBody>
      </p:sp>
      <p:sp>
        <p:nvSpPr>
          <p:cNvPr id="5" name="Номер слайда 4"/>
          <p:cNvSpPr>
            <a:spLocks noGrp="1"/>
          </p:cNvSpPr>
          <p:nvPr>
            <p:ph type="sldNum" idx="12"/>
          </p:nvPr>
        </p:nvSpPr>
        <p:spPr/>
        <p:txBody>
          <a:bodyPr/>
          <a:lstStyle/>
          <a:p>
            <a:pPr algn="ctr"/>
            <a:fld id="{00000000-1234-1234-1234-123412341234}" type="slidenum">
              <a:rPr lang="en" smtClean="0"/>
              <a:pPr algn="ctr"/>
              <a:t>16</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5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94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798060068"/>
              </p:ext>
            </p:extLst>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743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8862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32194" y="3646856"/>
            <a:ext cx="6559200" cy="1546400"/>
          </a:xfrm>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075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dirty="0" err="1" smtClean="0">
                <a:solidFill>
                  <a:srgbClr val="0070C0"/>
                </a:solidFill>
                <a:latin typeface="Times New Roman" panose="02020603050405020304" pitchFamily="18" charset="0"/>
                <a:cs typeface="Times New Roman" panose="02020603050405020304" pitchFamily="18" charset="0"/>
              </a:rPr>
              <a:t>Ата-энелер</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чогулушунда</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каралуучу</a:t>
            </a:r>
            <a:r>
              <a:rPr lang="ru-RU" dirty="0" smtClean="0">
                <a:solidFill>
                  <a:srgbClr val="0070C0"/>
                </a:solidFill>
                <a:latin typeface="Times New Roman" panose="02020603050405020304" pitchFamily="18" charset="0"/>
                <a:cs typeface="Times New Roman" panose="02020603050405020304" pitchFamily="18" charset="0"/>
              </a:rPr>
              <a:t> </a:t>
            </a:r>
            <a:r>
              <a:rPr lang="ru-RU" dirty="0" err="1" smtClean="0">
                <a:solidFill>
                  <a:srgbClr val="0070C0"/>
                </a:solidFill>
                <a:latin typeface="Times New Roman" panose="02020603050405020304" pitchFamily="18" charset="0"/>
                <a:cs typeface="Times New Roman" panose="02020603050405020304" pitchFamily="18" charset="0"/>
              </a:rPr>
              <a:t>маселелер</a:t>
            </a:r>
            <a:r>
              <a:rPr lang="ru-RU" dirty="0" smtClean="0">
                <a:solidFill>
                  <a:srgbClr val="0070C0"/>
                </a:solidFill>
                <a:latin typeface="Times New Roman" panose="02020603050405020304" pitchFamily="18" charset="0"/>
                <a:cs typeface="Times New Roman" panose="02020603050405020304" pitchFamily="18" charset="0"/>
              </a:rPr>
              <a:t>:</a:t>
            </a:r>
            <a:endParaRPr lang="ru-RU"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825625"/>
            <a:ext cx="5693229" cy="4351338"/>
          </a:xfrm>
        </p:spPr>
        <p:txBody>
          <a:bodyPr/>
          <a:lstStyle/>
          <a:p>
            <a:pPr>
              <a:buFont typeface="Wingdings" panose="05000000000000000000" pitchFamily="2" charset="2"/>
              <a:buChar char="q"/>
            </a:pPr>
            <a:r>
              <a:rPr lang="ru-RU" dirty="0" smtClean="0">
                <a:solidFill>
                  <a:srgbClr val="00B050"/>
                </a:solidFill>
                <a:latin typeface="Times New Roman" panose="02020603050405020304" pitchFamily="18" charset="0"/>
                <a:cs typeface="Times New Roman" panose="02020603050405020304" pitchFamily="18" charset="0"/>
              </a:rPr>
              <a:t>1. «</a:t>
            </a:r>
            <a:r>
              <a:rPr lang="ky-KG" dirty="0" smtClean="0">
                <a:solidFill>
                  <a:srgbClr val="00B050"/>
                </a:solidFill>
                <a:latin typeface="Times New Roman" panose="02020603050405020304" pitchFamily="18" charset="0"/>
                <a:cs typeface="Times New Roman" panose="02020603050405020304" pitchFamily="18" charset="0"/>
              </a:rPr>
              <a:t> Өзүн өзү тарбиялоо – адам болуунун эң туура жолу» деген темада окуучулар   ата – энелер менен бирдикте сабак өтүшөт</a:t>
            </a:r>
          </a:p>
          <a:p>
            <a:pPr>
              <a:buFont typeface="Wingdings" panose="05000000000000000000" pitchFamily="2" charset="2"/>
              <a:buChar char="q"/>
            </a:pPr>
            <a:r>
              <a:rPr lang="ky-KG" dirty="0" smtClean="0">
                <a:solidFill>
                  <a:srgbClr val="C00000"/>
                </a:solidFill>
                <a:latin typeface="Times New Roman" panose="02020603050405020304" pitchFamily="18" charset="0"/>
                <a:cs typeface="Times New Roman" panose="02020603050405020304" pitchFamily="18" charset="0"/>
              </a:rPr>
              <a:t>2. 11 «в» классы боюнча  жарым жылдык отчёт</a:t>
            </a:r>
          </a:p>
          <a:p>
            <a:pPr>
              <a:buFont typeface="Wingdings" panose="05000000000000000000" pitchFamily="2" charset="2"/>
              <a:buChar char="q"/>
            </a:pPr>
            <a:r>
              <a:rPr lang="ky-KG" dirty="0" smtClean="0">
                <a:solidFill>
                  <a:srgbClr val="7030A0"/>
                </a:solidFill>
                <a:latin typeface="Times New Roman" panose="02020603050405020304" pitchFamily="18" charset="0"/>
                <a:cs typeface="Times New Roman" panose="02020603050405020304" pitchFamily="18" charset="0"/>
              </a:rPr>
              <a:t>3. Ар кандай маселелер</a:t>
            </a:r>
            <a:endParaRPr lang="ru-RU"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780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9349" y="607101"/>
            <a:ext cx="8400256" cy="1569660"/>
          </a:xfrm>
          <a:prstGeom prst="rect">
            <a:avLst/>
          </a:prstGeom>
        </p:spPr>
        <p:txBody>
          <a:bodyPr wrap="square">
            <a:spAutoFit/>
          </a:bodyPr>
          <a:lstStyle/>
          <a:p>
            <a:r>
              <a:rPr lang="ru-RU" sz="3200" b="1" dirty="0">
                <a:solidFill>
                  <a:schemeClr val="tx1">
                    <a:lumMod val="50000"/>
                  </a:schemeClr>
                </a:solidFill>
              </a:rPr>
              <a:t>Өткөн күн зыян келтириши мүмкүн, бирок мен көргөндөй, сен андан качып же өзүңө сабак аласың.</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55" y="1407321"/>
            <a:ext cx="7772400" cy="4864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23391" y="5737940"/>
            <a:ext cx="3567515" cy="502766"/>
          </a:xfrm>
          <a:prstGeom prst="rect">
            <a:avLst/>
          </a:prstGeom>
        </p:spPr>
        <p:txBody>
          <a:bodyPr wrap="none">
            <a:spAutoFit/>
          </a:bodyPr>
          <a:lstStyle/>
          <a:p>
            <a:r>
              <a:rPr lang="ru-RU" sz="2667" b="1" dirty="0">
                <a:solidFill>
                  <a:srgbClr val="FF0000"/>
                </a:solidFill>
              </a:rPr>
              <a:t>Рафики, «Король Лев»</a:t>
            </a:r>
          </a:p>
        </p:txBody>
      </p:sp>
    </p:spTree>
    <p:extLst>
      <p:ext uri="{BB962C8B-B14F-4D97-AF65-F5344CB8AC3E}">
        <p14:creationId xmlns:p14="http://schemas.microsoft.com/office/powerpoint/2010/main" val="236590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p:cNvGraphicFramePr>
            <a:graphicFrameLocks noChangeAspect="1"/>
          </p:cNvGraphicFramePr>
          <p:nvPr>
            <p:extLst>
              <p:ext uri="{D42A27DB-BD31-4B8C-83A1-F6EECF244321}">
                <p14:modId xmlns:p14="http://schemas.microsoft.com/office/powerpoint/2010/main" val="4234870830"/>
              </p:ext>
            </p:extLst>
          </p:nvPr>
        </p:nvGraphicFramePr>
        <p:xfrm>
          <a:off x="736600" y="736600"/>
          <a:ext cx="508000" cy="685800"/>
        </p:xfrm>
        <a:graphic>
          <a:graphicData uri="http://schemas.openxmlformats.org/presentationml/2006/ole">
            <mc:AlternateContent xmlns:mc="http://schemas.openxmlformats.org/markup-compatibility/2006">
              <mc:Choice xmlns:v="urn:schemas-microsoft-com:vml" Requires="v">
                <p:oleObj spid="_x0000_s1029" name="Объект упаковщика для оболочки" showAsIcon="1" r:id="rId3" imgW="507960" imgH="685800" progId="Package">
                  <p:embed/>
                </p:oleObj>
              </mc:Choice>
              <mc:Fallback>
                <p:oleObj name="Объект упаковщика для оболочки" showAsIcon="1" r:id="rId3" imgW="507960" imgH="685800" progId="Package">
                  <p:embed/>
                  <p:pic>
                    <p:nvPicPr>
                      <p:cNvPr id="0" name=""/>
                      <p:cNvPicPr/>
                      <p:nvPr/>
                    </p:nvPicPr>
                    <p:blipFill>
                      <a:blip r:embed="rId4"/>
                      <a:stretch>
                        <a:fillRect/>
                      </a:stretch>
                    </p:blipFill>
                    <p:spPr>
                      <a:xfrm>
                        <a:off x="736600" y="736600"/>
                        <a:ext cx="508000" cy="685800"/>
                      </a:xfrm>
                      <a:prstGeom prst="rect">
                        <a:avLst/>
                      </a:prstGeom>
                    </p:spPr>
                  </p:pic>
                </p:oleObj>
              </mc:Fallback>
            </mc:AlternateContent>
          </a:graphicData>
        </a:graphic>
      </p:graphicFrame>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125" y="736600"/>
            <a:ext cx="3944815" cy="5259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5824" y="221632"/>
            <a:ext cx="5328022" cy="3415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6865" y="3859757"/>
            <a:ext cx="5286304" cy="2830521"/>
          </a:xfrm>
          <a:prstGeom prst="rect">
            <a:avLst/>
          </a:prstGeom>
          <a:ln>
            <a:noFill/>
          </a:ln>
          <a:effectLst>
            <a:softEdge rad="112500"/>
          </a:effectLst>
        </p:spPr>
      </p:pic>
    </p:spTree>
    <p:extLst>
      <p:ext uri="{BB962C8B-B14F-4D97-AF65-F5344CB8AC3E}">
        <p14:creationId xmlns:p14="http://schemas.microsoft.com/office/powerpoint/2010/main" val="414097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44" y="534322"/>
            <a:ext cx="3525016" cy="47000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90" y="1025757"/>
            <a:ext cx="3156440" cy="4208587"/>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929" y="1218730"/>
            <a:ext cx="4189916" cy="3142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5632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77790" y="3025533"/>
            <a:ext cx="6559200" cy="1546400"/>
          </a:xfrm>
        </p:spPr>
        <p:txBody>
          <a:bodyPr/>
          <a:lstStyle/>
          <a:p>
            <a:r>
              <a:rPr lang="ky-KG" dirty="0" smtClean="0">
                <a:solidFill>
                  <a:srgbClr val="FF0000"/>
                </a:solidFill>
                <a:latin typeface="Times New Roman" panose="02020603050405020304" pitchFamily="18" charset="0"/>
                <a:cs typeface="Times New Roman" panose="02020603050405020304" pitchFamily="18" charset="0"/>
              </a:rPr>
              <a:t>Сабакка көңүл бурганыңыздарга чоң ыракмат!</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03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408996" y="-231966"/>
            <a:ext cx="13009992" cy="7321931"/>
          </a:xfrm>
          <a:prstGeom prst="rect">
            <a:avLst/>
          </a:prstGeom>
        </p:spPr>
      </p:pic>
      <p:sp>
        <p:nvSpPr>
          <p:cNvPr id="2" name="Заголовок 1"/>
          <p:cNvSpPr>
            <a:spLocks noGrp="1"/>
          </p:cNvSpPr>
          <p:nvPr>
            <p:ph type="ctrTitle"/>
          </p:nvPr>
        </p:nvSpPr>
        <p:spPr/>
        <p:txBody>
          <a:bodyPr/>
          <a:lstStyle/>
          <a:p>
            <a:r>
              <a:rPr lang="ru-RU" b="1" dirty="0" smtClean="0">
                <a:solidFill>
                  <a:schemeClr val="bg2">
                    <a:lumMod val="25000"/>
                  </a:schemeClr>
                </a:solidFill>
                <a:latin typeface="Times New Roman" panose="02020603050405020304" pitchFamily="18" charset="0"/>
                <a:cs typeface="Times New Roman" panose="02020603050405020304" pitchFamily="18" charset="0"/>
              </a:rPr>
              <a:t>МЕНИН ЖАШООГО БОЛГОН КАДАМЫМЫ</a:t>
            </a:r>
            <a:endParaRPr lang="ru-RU"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КЕЛЕЧЕК ТОБУ</a:t>
            </a:r>
          </a:p>
        </p:txBody>
      </p:sp>
    </p:spTree>
    <p:extLst>
      <p:ext uri="{BB962C8B-B14F-4D97-AF65-F5344CB8AC3E}">
        <p14:creationId xmlns:p14="http://schemas.microsoft.com/office/powerpoint/2010/main" val="114564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8996" y="-231966"/>
            <a:ext cx="13009992" cy="7321931"/>
          </a:xfrm>
          <a:prstGeom prst="rect">
            <a:avLst/>
          </a:prstGeom>
        </p:spPr>
      </p:pic>
      <p:sp>
        <p:nvSpPr>
          <p:cNvPr id="2" name="Заголовок 1"/>
          <p:cNvSpPr>
            <a:spLocks noGrp="1"/>
          </p:cNvSpPr>
          <p:nvPr>
            <p:ph type="title"/>
          </p:nvPr>
        </p:nvSpPr>
        <p:spPr/>
        <p:txBody>
          <a:bodyPr/>
          <a:lstStyle/>
          <a:p>
            <a:r>
              <a:rPr lang="ky-KG" dirty="0" smtClean="0">
                <a:latin typeface="Times New Roman" panose="02020603050405020304" pitchFamily="18" charset="0"/>
                <a:cs typeface="Times New Roman" panose="02020603050405020304" pitchFamily="18" charset="0"/>
              </a:rPr>
              <a:t>КЕЛЕЧЕК ТОБУНУН КАТЫШУУЧУЛАРЫ: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ky-KG" dirty="0" smtClean="0">
                <a:latin typeface="Times New Roman" panose="02020603050405020304" pitchFamily="18" charset="0"/>
                <a:cs typeface="Times New Roman" panose="02020603050405020304" pitchFamily="18" charset="0"/>
              </a:rPr>
              <a:t>ИШЕНОВА АКБЕРМЕТ</a:t>
            </a:r>
          </a:p>
          <a:p>
            <a:r>
              <a:rPr lang="ky-KG" dirty="0" smtClean="0">
                <a:latin typeface="Times New Roman" panose="02020603050405020304" pitchFamily="18" charset="0"/>
                <a:cs typeface="Times New Roman" panose="02020603050405020304" pitchFamily="18" charset="0"/>
              </a:rPr>
              <a:t>БАКТЫБЕКОВ БАЙЗАК</a:t>
            </a:r>
            <a:endParaRPr lang="ky-KG" dirty="0">
              <a:latin typeface="Times New Roman" panose="02020603050405020304" pitchFamily="18" charset="0"/>
              <a:cs typeface="Times New Roman" panose="02020603050405020304" pitchFamily="18" charset="0"/>
            </a:endParaRPr>
          </a:p>
          <a:p>
            <a:r>
              <a:rPr lang="ky-KG" dirty="0" smtClean="0">
                <a:latin typeface="Times New Roman" panose="02020603050405020304" pitchFamily="18" charset="0"/>
                <a:cs typeface="Times New Roman" panose="02020603050405020304" pitchFamily="18" charset="0"/>
              </a:rPr>
              <a:t>КАМЧЫБЕК КЫЗЫ АЙДАНА</a:t>
            </a:r>
          </a:p>
          <a:p>
            <a:r>
              <a:rPr lang="ky-KG" dirty="0" smtClean="0">
                <a:latin typeface="Times New Roman" panose="02020603050405020304" pitchFamily="18" charset="0"/>
                <a:cs typeface="Times New Roman" panose="02020603050405020304" pitchFamily="18" charset="0"/>
              </a:rPr>
              <a:t>КОКОНОВА НУРЖАН</a:t>
            </a:r>
          </a:p>
          <a:p>
            <a:r>
              <a:rPr lang="ky-KG" dirty="0" smtClean="0">
                <a:latin typeface="Times New Roman" panose="02020603050405020304" pitchFamily="18" charset="0"/>
                <a:cs typeface="Times New Roman" panose="02020603050405020304" pitchFamily="18" charset="0"/>
              </a:rPr>
              <a:t>АБДИПАЕЗОВ АЛИШЕР</a:t>
            </a:r>
          </a:p>
          <a:p>
            <a:r>
              <a:rPr lang="ky-KG" dirty="0" smtClean="0">
                <a:latin typeface="Times New Roman" panose="02020603050405020304" pitchFamily="18" charset="0"/>
                <a:cs typeface="Times New Roman" panose="02020603050405020304" pitchFamily="18" charset="0"/>
              </a:rPr>
              <a:t>СЕЙДИЛДАЕВА АКМАРАЛ</a:t>
            </a:r>
            <a:endParaRPr lang="ky-KG" dirty="0">
              <a:latin typeface="Times New Roman" panose="02020603050405020304" pitchFamily="18"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3"/>
          <a:stretch>
            <a:fillRect/>
          </a:stretch>
        </p:blipFill>
        <p:spPr>
          <a:xfrm flipH="1">
            <a:off x="3982118" y="1108623"/>
            <a:ext cx="7519792" cy="5068340"/>
          </a:xfrm>
          <a:prstGeom prst="rect">
            <a:avLst/>
          </a:prstGeom>
        </p:spPr>
      </p:pic>
    </p:spTree>
    <p:extLst>
      <p:ext uri="{BB962C8B-B14F-4D97-AF65-F5344CB8AC3E}">
        <p14:creationId xmlns:p14="http://schemas.microsoft.com/office/powerpoint/2010/main" val="12429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8996" y="-231966"/>
            <a:ext cx="13009992" cy="7321931"/>
          </a:xfrm>
          <a:prstGeom prst="rect">
            <a:avLst/>
          </a:prstGeom>
        </p:spPr>
      </p:pic>
      <p:sp>
        <p:nvSpPr>
          <p:cNvPr id="2" name="Заголовок 1"/>
          <p:cNvSpPr>
            <a:spLocks noGrp="1"/>
          </p:cNvSpPr>
          <p:nvPr>
            <p:ph type="title"/>
          </p:nvPr>
        </p:nvSpPr>
        <p:spPr/>
        <p:txBody>
          <a:bodyPr/>
          <a:lstStyle/>
          <a:p>
            <a:pPr algn="ctr"/>
            <a:r>
              <a:rPr lang="ru-RU" b="1" dirty="0" smtClean="0">
                <a:solidFill>
                  <a:srgbClr val="00B050"/>
                </a:solidFill>
                <a:latin typeface="Times New Roman" panose="02020603050405020304" pitchFamily="18" charset="0"/>
                <a:cs typeface="Times New Roman" panose="02020603050405020304" pitchFamily="18" charset="0"/>
              </a:rPr>
              <a:t>БИЗДИН ТОПКО БЕРИЛГЕН СУРООЛОР:</a:t>
            </a:r>
            <a:endParaRPr lang="ru-RU" b="1"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b="1" dirty="0" smtClean="0">
                <a:solidFill>
                  <a:srgbClr val="0070C0"/>
                </a:solidFill>
                <a:latin typeface="Times New Roman" panose="02020603050405020304" pitchFamily="18" charset="0"/>
                <a:cs typeface="Times New Roman" panose="02020603050405020304" pitchFamily="18" charset="0"/>
              </a:rPr>
              <a:t>1.ӨЗҮН ӨЗҮ ТАРБИЯЛОО ДЕГЕН ЭМНЕ?</a:t>
            </a:r>
          </a:p>
          <a:p>
            <a:pPr algn="just"/>
            <a:endParaRPr lang="ru-RU" b="1" dirty="0">
              <a:latin typeface="Times New Roman" panose="02020603050405020304" pitchFamily="18" charset="0"/>
              <a:cs typeface="Times New Roman" panose="02020603050405020304" pitchFamily="18" charset="0"/>
            </a:endParaRPr>
          </a:p>
          <a:p>
            <a:pPr algn="just"/>
            <a:r>
              <a:rPr lang="ru-RU" b="1" dirty="0" smtClean="0">
                <a:solidFill>
                  <a:srgbClr val="C00000"/>
                </a:solidFill>
                <a:latin typeface="Times New Roman" panose="02020603050405020304" pitchFamily="18" charset="0"/>
                <a:cs typeface="Times New Roman" panose="02020603050405020304" pitchFamily="18" charset="0"/>
              </a:rPr>
              <a:t>2.ТАРБИЯЛОО ЖОЛДОРУН БИЛЕСИӉЕРБИ?</a:t>
            </a:r>
          </a:p>
          <a:p>
            <a:pPr algn="just"/>
            <a:endParaRPr lang="ky-KG" b="1" dirty="0" smtClean="0">
              <a:latin typeface="Times New Roman" panose="02020603050405020304" pitchFamily="18" charset="0"/>
              <a:cs typeface="Times New Roman" panose="02020603050405020304" pitchFamily="18" charset="0"/>
            </a:endParaRPr>
          </a:p>
          <a:p>
            <a:pPr algn="just"/>
            <a:r>
              <a:rPr lang="ky-KG" b="1" dirty="0" smtClean="0">
                <a:solidFill>
                  <a:srgbClr val="7030A0"/>
                </a:solidFill>
                <a:latin typeface="Times New Roman" panose="02020603050405020304" pitchFamily="18" charset="0"/>
                <a:cs typeface="Times New Roman" panose="02020603050405020304" pitchFamily="18" charset="0"/>
              </a:rPr>
              <a:t>3.ӨЗ КАТАӉДАН САБАК АЛ</a:t>
            </a:r>
            <a:endParaRPr lang="ru-RU" b="1" dirty="0">
              <a:solidFill>
                <a:srgbClr val="7030A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8652055" y="2783966"/>
            <a:ext cx="3810000" cy="4762500"/>
          </a:xfrm>
          <a:prstGeom prst="rect">
            <a:avLst/>
          </a:prstGeom>
        </p:spPr>
      </p:pic>
    </p:spTree>
    <p:extLst>
      <p:ext uri="{BB962C8B-B14F-4D97-AF65-F5344CB8AC3E}">
        <p14:creationId xmlns:p14="http://schemas.microsoft.com/office/powerpoint/2010/main" val="35207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8996" y="-231966"/>
            <a:ext cx="13009992" cy="7321931"/>
          </a:xfrm>
          <a:prstGeom prst="rect">
            <a:avLst/>
          </a:prstGeom>
        </p:spPr>
      </p:pic>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ӨЗҮН ӨЗҮ ТАРБИЯЛОО ДЕГЕН ЭМНЕ?</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ky-KG" dirty="0" smtClean="0">
                <a:solidFill>
                  <a:srgbClr val="002060"/>
                </a:solidFill>
                <a:latin typeface="Times New Roman" panose="02020603050405020304" pitchFamily="18" charset="0"/>
                <a:cs typeface="Times New Roman" panose="02020603050405020304" pitchFamily="18" charset="0"/>
              </a:rPr>
              <a:t>Адам тарбиясы анын инсандык адамгой сапаттарын калыптандыруу,дүйнө таанымын,адамдык касиетин,каркын,көз карашын өнүктүрүү зарылдыгынан улам келип чыгат.</a:t>
            </a:r>
          </a:p>
          <a:p>
            <a:r>
              <a:rPr lang="ky-KG" dirty="0" smtClean="0">
                <a:solidFill>
                  <a:srgbClr val="002060"/>
                </a:solidFill>
                <a:latin typeface="Times New Roman" panose="02020603050405020304" pitchFamily="18" charset="0"/>
                <a:cs typeface="Times New Roman" panose="02020603050405020304" pitchFamily="18" charset="0"/>
              </a:rPr>
              <a:t>Деги эле тарбия маселеси татаал процесс болгондуктан аны ар тараптан көзөмөлдөө керек. Ошондуктан ага адам өзү да кошулуп, өзүн өзү тарбиялоо зарыл.</a:t>
            </a:r>
          </a:p>
        </p:txBody>
      </p:sp>
      <p:pic>
        <p:nvPicPr>
          <p:cNvPr id="5" name="Рисунок 4"/>
          <p:cNvPicPr>
            <a:picLocks noChangeAspect="1"/>
          </p:cNvPicPr>
          <p:nvPr/>
        </p:nvPicPr>
        <p:blipFill>
          <a:blip r:embed="rId3"/>
          <a:stretch>
            <a:fillRect/>
          </a:stretch>
        </p:blipFill>
        <p:spPr>
          <a:xfrm>
            <a:off x="4224347" y="4516933"/>
            <a:ext cx="4182218" cy="2341067"/>
          </a:xfrm>
          <a:prstGeom prst="rect">
            <a:avLst/>
          </a:prstGeom>
        </p:spPr>
      </p:pic>
    </p:spTree>
    <p:extLst>
      <p:ext uri="{BB962C8B-B14F-4D97-AF65-F5344CB8AC3E}">
        <p14:creationId xmlns:p14="http://schemas.microsoft.com/office/powerpoint/2010/main" val="16274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y-KG" b="1" dirty="0" smtClean="0">
                <a:solidFill>
                  <a:srgbClr val="7030A0"/>
                </a:solidFill>
                <a:latin typeface="Times New Roman" panose="02020603050405020304" pitchFamily="18" charset="0"/>
                <a:cs typeface="Times New Roman" panose="02020603050405020304" pitchFamily="18" charset="0"/>
              </a:rPr>
              <a:t>Өзүн өзү тарбиялоо процесси үч этаптан турат:</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25760" y="1690688"/>
            <a:ext cx="4403796" cy="26539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y-KG" sz="2400" dirty="0" smtClean="0">
                <a:solidFill>
                  <a:srgbClr val="FF0000"/>
                </a:solidFill>
                <a:latin typeface="Times New Roman" panose="02020603050405020304" pitchFamily="18" charset="0"/>
                <a:cs typeface="Times New Roman" panose="02020603050405020304" pitchFamily="18" charset="0"/>
              </a:rPr>
              <a:t>Биринчи -  адам өзүнүн кылган иштерин, бирөөнө жасаган мамилесин,жүрүм-турум маданиятын өзү сын көз менен талдап карап чыгыш керек.</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219825" y="1690688"/>
            <a:ext cx="5151940" cy="2610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sz="3600" dirty="0" smtClean="0">
                <a:solidFill>
                  <a:srgbClr val="002060"/>
                </a:solidFill>
                <a:latin typeface="Times New Roman" panose="02020603050405020304" pitchFamily="18" charset="0"/>
                <a:cs typeface="Times New Roman" panose="02020603050405020304" pitchFamily="18" charset="0"/>
              </a:rPr>
              <a:t>Экинчи – өз каталыгын сезип, аны моюнга алуу.</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726793" y="4321301"/>
            <a:ext cx="4414492" cy="26977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y-KG" sz="2800" dirty="0" smtClean="0">
                <a:solidFill>
                  <a:srgbClr val="7030A0"/>
                </a:solidFill>
                <a:latin typeface="Times New Roman" panose="02020603050405020304" pitchFamily="18" charset="0"/>
                <a:cs typeface="Times New Roman" panose="02020603050405020304" pitchFamily="18" charset="0"/>
              </a:rPr>
              <a:t>Үчүнчү – ал каталык, кемчиликтерин жоюу жолдорун таап, аны ишке ашыруу максатын коюу.</a:t>
            </a:r>
            <a:endParaRPr lang="ru-RU" sz="2800" dirty="0">
              <a:solidFill>
                <a:srgbClr val="7030A0"/>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6745706" y="4376837"/>
            <a:ext cx="4608094" cy="2499777"/>
          </a:xfrm>
          <a:prstGeom prst="rect">
            <a:avLst/>
          </a:prstGeom>
        </p:spPr>
      </p:pic>
    </p:spTree>
    <p:extLst>
      <p:ext uri="{BB962C8B-B14F-4D97-AF65-F5344CB8AC3E}">
        <p14:creationId xmlns:p14="http://schemas.microsoft.com/office/powerpoint/2010/main" val="382645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36815" y="1159329"/>
            <a:ext cx="5192486" cy="5016758"/>
          </a:xfrm>
          <a:prstGeom prst="rect">
            <a:avLst/>
          </a:prstGeom>
          <a:noFill/>
        </p:spPr>
        <p:txBody>
          <a:bodyPr wrap="square" rtlCol="0">
            <a:spAutoFit/>
          </a:bodyPr>
          <a:lstStyle/>
          <a:p>
            <a:pPr algn="ctr"/>
            <a:r>
              <a:rPr lang="ky-KG" sz="4000" dirty="0" smtClean="0">
                <a:solidFill>
                  <a:srgbClr val="0070C0"/>
                </a:solidFill>
                <a:latin typeface="Times New Roman" panose="02020603050405020304" pitchFamily="18" charset="0"/>
                <a:cs typeface="Times New Roman" panose="02020603050405020304" pitchFamily="18" charset="0"/>
              </a:rPr>
              <a:t>Демек, өзүн өзү тарбиялоо – бул өз каталыктарын  сезип, аны  мойнуна  алуу жана андан ары жакшы сапаттарга ээ болуу аракетин ишке  ашыруу. </a:t>
            </a:r>
            <a:endParaRPr lang="ru-RU"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66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rgbClr val="0070C0"/>
                </a:solidFill>
                <a:latin typeface="Times New Roman" panose="02020603050405020304" pitchFamily="18" charset="0"/>
                <a:cs typeface="Times New Roman" panose="02020603050405020304" pitchFamily="18" charset="0"/>
              </a:rPr>
              <a:t>ӨЗҮН ӨЗҮ ТАРБИЯЛОО ЖОЛДОРУН БИЛЕСИҢЕРБИ?</a:t>
            </a:r>
            <a:endParaRPr lang="ru-RU" sz="4000" b="1" dirty="0">
              <a:solidFill>
                <a:srgbClr val="0070C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67433" y="2039484"/>
            <a:ext cx="5753753" cy="4351338"/>
          </a:xfrm>
        </p:spPr>
        <p:txBody>
          <a:bodyPr>
            <a:normAutofit fontScale="92500" lnSpcReduction="20000"/>
          </a:bodyPr>
          <a:lstStyle/>
          <a:p>
            <a:pPr algn="ctr"/>
            <a:r>
              <a:rPr lang="ru-RU" sz="4400" b="1" dirty="0" err="1" smtClean="0">
                <a:solidFill>
                  <a:srgbClr val="00B050"/>
                </a:solidFill>
                <a:latin typeface="Times New Roman" panose="02020603050405020304" pitchFamily="18" charset="0"/>
                <a:cs typeface="Times New Roman" panose="02020603050405020304" pitchFamily="18" charset="0"/>
              </a:rPr>
              <a:t>Өзүн</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өзү</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сындоо</a:t>
            </a:r>
            <a:r>
              <a:rPr lang="ru-RU" sz="4400" b="1" dirty="0" smtClean="0">
                <a:solidFill>
                  <a:srgbClr val="00B050"/>
                </a:solidFill>
                <a:latin typeface="Times New Roman" panose="02020603050405020304" pitchFamily="18" charset="0"/>
                <a:cs typeface="Times New Roman" panose="02020603050405020304" pitchFamily="18" charset="0"/>
              </a:rPr>
              <a:t> – </a:t>
            </a:r>
            <a:r>
              <a:rPr lang="ru-RU" sz="4400" b="1" dirty="0" err="1" smtClean="0">
                <a:solidFill>
                  <a:srgbClr val="00B050"/>
                </a:solidFill>
                <a:latin typeface="Times New Roman" panose="02020603050405020304" pitchFamily="18" charset="0"/>
                <a:cs typeface="Times New Roman" panose="02020603050405020304" pitchFamily="18" charset="0"/>
              </a:rPr>
              <a:t>бул</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туура</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тандалган</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жол</a:t>
            </a:r>
            <a:r>
              <a:rPr lang="ru-RU" sz="4400" b="1" dirty="0" smtClean="0">
                <a:solidFill>
                  <a:srgbClr val="00B050"/>
                </a:solidFill>
                <a:latin typeface="Times New Roman" panose="02020603050405020304" pitchFamily="18" charset="0"/>
                <a:cs typeface="Times New Roman" panose="02020603050405020304" pitchFamily="18" charset="0"/>
              </a:rPr>
              <a:t>. </a:t>
            </a:r>
          </a:p>
          <a:p>
            <a:pPr algn="ctr"/>
            <a:r>
              <a:rPr lang="ru-RU" sz="4400" b="1" dirty="0" smtClean="0">
                <a:solidFill>
                  <a:srgbClr val="00B050"/>
                </a:solidFill>
                <a:latin typeface="Times New Roman" panose="02020603050405020304" pitchFamily="18" charset="0"/>
                <a:cs typeface="Times New Roman" panose="02020603050405020304" pitchFamily="18" charset="0"/>
              </a:rPr>
              <a:t>«</a:t>
            </a:r>
            <a:r>
              <a:rPr lang="ru-RU" sz="4400" b="1" dirty="0" err="1">
                <a:solidFill>
                  <a:srgbClr val="00B050"/>
                </a:solidFill>
                <a:latin typeface="Times New Roman" panose="02020603050405020304" pitchFamily="18" charset="0"/>
                <a:cs typeface="Times New Roman" panose="02020603050405020304" pitchFamily="18" charset="0"/>
              </a:rPr>
              <a:t>Ө</a:t>
            </a:r>
            <a:r>
              <a:rPr lang="ru-RU" sz="4400" b="1" dirty="0" err="1" smtClean="0">
                <a:solidFill>
                  <a:srgbClr val="00B050"/>
                </a:solidFill>
                <a:latin typeface="Times New Roman" panose="02020603050405020304" pitchFamily="18" charset="0"/>
                <a:cs typeface="Times New Roman" panose="02020603050405020304" pitchFamily="18" charset="0"/>
              </a:rPr>
              <a:t>з</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катасын</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сезүү</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зээндуулук</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аны</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моюнга</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алуу</a:t>
            </a:r>
            <a:r>
              <a:rPr lang="ru-RU" sz="4400" b="1" dirty="0" smtClean="0">
                <a:solidFill>
                  <a:srgbClr val="00B050"/>
                </a:solidFill>
                <a:latin typeface="Times New Roman" panose="02020603050405020304" pitchFamily="18" charset="0"/>
                <a:cs typeface="Times New Roman" panose="02020603050405020304" pitchFamily="18" charset="0"/>
              </a:rPr>
              <a:t> – </a:t>
            </a:r>
            <a:r>
              <a:rPr lang="ru-RU" sz="4400" b="1" dirty="0" err="1" smtClean="0">
                <a:solidFill>
                  <a:srgbClr val="00B050"/>
                </a:solidFill>
                <a:latin typeface="Times New Roman" panose="02020603050405020304" pitchFamily="18" charset="0"/>
                <a:cs typeface="Times New Roman" panose="02020603050405020304" pitchFamily="18" charset="0"/>
              </a:rPr>
              <a:t>эрдик</a:t>
            </a:r>
            <a:r>
              <a:rPr lang="ru-RU" sz="4400" b="1" dirty="0" smtClean="0">
                <a:solidFill>
                  <a:srgbClr val="00B050"/>
                </a:solidFill>
                <a:latin typeface="Times New Roman" panose="02020603050405020304" pitchFamily="18" charset="0"/>
                <a:cs typeface="Times New Roman" panose="02020603050405020304" pitchFamily="18" charset="0"/>
              </a:rPr>
              <a:t>, ал </a:t>
            </a:r>
            <a:r>
              <a:rPr lang="ru-RU" sz="4400" b="1" dirty="0" err="1" smtClean="0">
                <a:solidFill>
                  <a:srgbClr val="00B050"/>
                </a:solidFill>
                <a:latin typeface="Times New Roman" panose="02020603050405020304" pitchFamily="18" charset="0"/>
                <a:cs typeface="Times New Roman" panose="02020603050405020304" pitchFamily="18" charset="0"/>
              </a:rPr>
              <a:t>эми</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аны</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жоё</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билуу</a:t>
            </a:r>
            <a:r>
              <a:rPr lang="ru-RU" sz="4400" b="1" dirty="0" smtClean="0">
                <a:solidFill>
                  <a:srgbClr val="00B050"/>
                </a:solidFill>
                <a:latin typeface="Times New Roman" panose="02020603050405020304" pitchFamily="18" charset="0"/>
                <a:cs typeface="Times New Roman" panose="02020603050405020304" pitchFamily="18" charset="0"/>
              </a:rPr>
              <a:t> – </a:t>
            </a:r>
            <a:r>
              <a:rPr lang="ru-RU" sz="4400" b="1" dirty="0" err="1" smtClean="0">
                <a:solidFill>
                  <a:srgbClr val="00B050"/>
                </a:solidFill>
                <a:latin typeface="Times New Roman" panose="02020603050405020304" pitchFamily="18" charset="0"/>
                <a:cs typeface="Times New Roman" panose="02020603050405020304" pitchFamily="18" charset="0"/>
              </a:rPr>
              <a:t>эстүүлүк</a:t>
            </a:r>
            <a:r>
              <a:rPr lang="ru-RU" sz="4400" b="1" dirty="0" smtClean="0">
                <a:solidFill>
                  <a:srgbClr val="00B050"/>
                </a:solidFill>
                <a:latin typeface="Times New Roman" panose="02020603050405020304" pitchFamily="18" charset="0"/>
                <a:cs typeface="Times New Roman" panose="02020603050405020304" pitchFamily="18" charset="0"/>
              </a:rPr>
              <a:t>» катары </a:t>
            </a:r>
            <a:r>
              <a:rPr lang="ru-RU" sz="4400" b="1" dirty="0" err="1" smtClean="0">
                <a:solidFill>
                  <a:srgbClr val="00B050"/>
                </a:solidFill>
                <a:latin typeface="Times New Roman" panose="02020603050405020304" pitchFamily="18" charset="0"/>
                <a:cs typeface="Times New Roman" panose="02020603050405020304" pitchFamily="18" charset="0"/>
              </a:rPr>
              <a:t>жогору</a:t>
            </a:r>
            <a:r>
              <a:rPr lang="ru-RU" sz="4400" b="1" dirty="0" smtClean="0">
                <a:solidFill>
                  <a:srgbClr val="00B050"/>
                </a:solidFill>
                <a:latin typeface="Times New Roman" panose="02020603050405020304" pitchFamily="18" charset="0"/>
                <a:cs typeface="Times New Roman" panose="02020603050405020304" pitchFamily="18" charset="0"/>
              </a:rPr>
              <a:t> </a:t>
            </a:r>
            <a:r>
              <a:rPr lang="ru-RU" sz="4400" b="1" dirty="0" err="1" smtClean="0">
                <a:solidFill>
                  <a:srgbClr val="00B050"/>
                </a:solidFill>
                <a:latin typeface="Times New Roman" panose="02020603050405020304" pitchFamily="18" charset="0"/>
                <a:cs typeface="Times New Roman" panose="02020603050405020304" pitchFamily="18" charset="0"/>
              </a:rPr>
              <a:t>бааланышы</a:t>
            </a:r>
            <a:r>
              <a:rPr lang="ru-RU" sz="4400" b="1" dirty="0" smtClean="0">
                <a:solidFill>
                  <a:srgbClr val="00B050"/>
                </a:solidFill>
                <a:latin typeface="Times New Roman" panose="02020603050405020304" pitchFamily="18" charset="0"/>
                <a:cs typeface="Times New Roman" panose="02020603050405020304" pitchFamily="18" charset="0"/>
              </a:rPr>
              <a:t> зарыл</a:t>
            </a:r>
          </a:p>
        </p:txBody>
      </p:sp>
    </p:spTree>
    <p:extLst>
      <p:ext uri="{BB962C8B-B14F-4D97-AF65-F5344CB8AC3E}">
        <p14:creationId xmlns:p14="http://schemas.microsoft.com/office/powerpoint/2010/main" val="1585367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561</Words>
  <Application>Microsoft Office PowerPoint</Application>
  <PresentationFormat>Широкоэкранный</PresentationFormat>
  <Paragraphs>50</Paragraphs>
  <Slides>23</Slides>
  <Notes>4</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1" baseType="lpstr">
      <vt:lpstr>Arial</vt:lpstr>
      <vt:lpstr>Calibri</vt:lpstr>
      <vt:lpstr>Calibri Light</vt:lpstr>
      <vt:lpstr>Short Stack</vt:lpstr>
      <vt:lpstr>Times New Roman</vt:lpstr>
      <vt:lpstr>Wingdings</vt:lpstr>
      <vt:lpstr>Тема Office</vt:lpstr>
      <vt:lpstr>Объект упаковщика для оболочки</vt:lpstr>
      <vt:lpstr>Ата –энелер чогулушу  11 «в» класс Өзүн-өзү тарбиялоо – адам болуунун эң туура жолу</vt:lpstr>
      <vt:lpstr> Ата-энелер чогулушунда каралуучу маселелер:</vt:lpstr>
      <vt:lpstr>МЕНИН ЖАШООГО БОЛГОН КАДАМЫМЫ</vt:lpstr>
      <vt:lpstr>КЕЛЕЧЕК ТОБУНУН КАТЫШУУЧУЛАРЫ:</vt:lpstr>
      <vt:lpstr>БИЗДИН ТОПКО БЕРИЛГЕН СУРООЛОР:</vt:lpstr>
      <vt:lpstr>ӨЗҮН ӨЗҮ ТАРБИЯЛОО ДЕГЕН ЭМНЕ?</vt:lpstr>
      <vt:lpstr>Өзүн өзү тарбиялоо процесси үч этаптан турат:</vt:lpstr>
      <vt:lpstr>Презентация PowerPoint</vt:lpstr>
      <vt:lpstr>ӨЗҮН ӨЗҮ ТАРБИЯЛОО ЖОЛДОРУН БИЛЕСИҢЕРБИ?</vt:lpstr>
      <vt:lpstr>Презентация PowerPoint</vt:lpstr>
      <vt:lpstr>Презентация PowerPoint</vt:lpstr>
      <vt:lpstr> </vt:lpstr>
      <vt:lpstr>Жашоомдогу ѳз ордумду табуу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Сабакка көңүл бурганыңыздарга чоң ыракмат!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Ата –энелер чогулушу Өзүн-өзү тарбиялоо – адам болуунун эң туура жолу</dc:title>
  <dc:creator>Пользователь</dc:creator>
  <cp:lastModifiedBy>Пользователь</cp:lastModifiedBy>
  <cp:revision>16</cp:revision>
  <dcterms:created xsi:type="dcterms:W3CDTF">2021-12-20T04:00:58Z</dcterms:created>
  <dcterms:modified xsi:type="dcterms:W3CDTF">2021-12-23T10:04:15Z</dcterms:modified>
</cp:coreProperties>
</file>